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6" r:id="rId2"/>
  </p:sldMasterIdLst>
  <p:notesMasterIdLst>
    <p:notesMasterId r:id="rId37"/>
  </p:notesMasterIdLst>
  <p:handoutMasterIdLst>
    <p:handoutMasterId r:id="rId38"/>
  </p:handoutMasterIdLst>
  <p:sldIdLst>
    <p:sldId id="672" r:id="rId3"/>
    <p:sldId id="646" r:id="rId4"/>
    <p:sldId id="625" r:id="rId5"/>
    <p:sldId id="645" r:id="rId6"/>
    <p:sldId id="632" r:id="rId7"/>
    <p:sldId id="638" r:id="rId8"/>
    <p:sldId id="639" r:id="rId9"/>
    <p:sldId id="640" r:id="rId10"/>
    <p:sldId id="641" r:id="rId11"/>
    <p:sldId id="630" r:id="rId12"/>
    <p:sldId id="654" r:id="rId13"/>
    <p:sldId id="718" r:id="rId14"/>
    <p:sldId id="696" r:id="rId15"/>
    <p:sldId id="697" r:id="rId16"/>
    <p:sldId id="698" r:id="rId17"/>
    <p:sldId id="714" r:id="rId18"/>
    <p:sldId id="702" r:id="rId19"/>
    <p:sldId id="703" r:id="rId20"/>
    <p:sldId id="704" r:id="rId21"/>
    <p:sldId id="705" r:id="rId22"/>
    <p:sldId id="713" r:id="rId23"/>
    <p:sldId id="706" r:id="rId24"/>
    <p:sldId id="707" r:id="rId25"/>
    <p:sldId id="708" r:id="rId26"/>
    <p:sldId id="719" r:id="rId27"/>
    <p:sldId id="709" r:id="rId28"/>
    <p:sldId id="710" r:id="rId29"/>
    <p:sldId id="711" r:id="rId30"/>
    <p:sldId id="715" r:id="rId31"/>
    <p:sldId id="674" r:id="rId32"/>
    <p:sldId id="716" r:id="rId33"/>
    <p:sldId id="665" r:id="rId34"/>
    <p:sldId id="669" r:id="rId35"/>
    <p:sldId id="717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0E18F2-8161-224A-87B3-C4001987C92E}">
          <p14:sldIdLst>
            <p14:sldId id="672"/>
            <p14:sldId id="646"/>
            <p14:sldId id="625"/>
            <p14:sldId id="645"/>
            <p14:sldId id="632"/>
            <p14:sldId id="638"/>
            <p14:sldId id="639"/>
            <p14:sldId id="640"/>
            <p14:sldId id="641"/>
            <p14:sldId id="630"/>
            <p14:sldId id="654"/>
            <p14:sldId id="718"/>
            <p14:sldId id="696"/>
            <p14:sldId id="697"/>
            <p14:sldId id="698"/>
            <p14:sldId id="714"/>
            <p14:sldId id="702"/>
            <p14:sldId id="703"/>
            <p14:sldId id="704"/>
            <p14:sldId id="705"/>
            <p14:sldId id="713"/>
            <p14:sldId id="706"/>
            <p14:sldId id="707"/>
            <p14:sldId id="708"/>
            <p14:sldId id="719"/>
            <p14:sldId id="709"/>
            <p14:sldId id="710"/>
            <p14:sldId id="711"/>
            <p14:sldId id="715"/>
            <p14:sldId id="674"/>
            <p14:sldId id="716"/>
            <p14:sldId id="665"/>
            <p14:sldId id="669"/>
            <p14:sldId id="7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29"/>
    <a:srgbClr val="FEBE12"/>
    <a:srgbClr val="FFFF66"/>
    <a:srgbClr val="34A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8" autoAdjust="0"/>
    <p:restoredTop sz="88263" autoAdjust="0"/>
  </p:normalViewPr>
  <p:slideViewPr>
    <p:cSldViewPr snapToGrid="0" snapToObjects="1">
      <p:cViewPr varScale="1">
        <p:scale>
          <a:sx n="78" d="100"/>
          <a:sy n="78" d="100"/>
        </p:scale>
        <p:origin x="159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ostas:Dropbox:data%20Artisans%20deck:benchmark-number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min</c:v>
                </c:pt>
              </c:strCache>
            </c:strRef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2DA07E"/>
              </a:solidFill>
              <a:ln>
                <a:noFill/>
              </a:ln>
            </c:spPr>
          </c:marker>
          <c:xVal>
            <c:numRef>
              <c:f>Sheet1!$E$2:$E$51</c:f>
              <c:numCache>
                <c:formatCode>mmm\-yy</c:formatCode>
                <c:ptCount val="50"/>
                <c:pt idx="0">
                  <c:v>40513</c:v>
                </c:pt>
                <c:pt idx="1">
                  <c:v>40544</c:v>
                </c:pt>
                <c:pt idx="2">
                  <c:v>40575</c:v>
                </c:pt>
                <c:pt idx="3">
                  <c:v>40603</c:v>
                </c:pt>
                <c:pt idx="4">
                  <c:v>40634</c:v>
                </c:pt>
                <c:pt idx="5">
                  <c:v>40664</c:v>
                </c:pt>
                <c:pt idx="6">
                  <c:v>40695</c:v>
                </c:pt>
                <c:pt idx="7">
                  <c:v>40725</c:v>
                </c:pt>
                <c:pt idx="8">
                  <c:v>40756</c:v>
                </c:pt>
                <c:pt idx="9">
                  <c:v>40787</c:v>
                </c:pt>
                <c:pt idx="10">
                  <c:v>40817</c:v>
                </c:pt>
                <c:pt idx="11">
                  <c:v>40848</c:v>
                </c:pt>
                <c:pt idx="12">
                  <c:v>40878</c:v>
                </c:pt>
                <c:pt idx="13">
                  <c:v>40909</c:v>
                </c:pt>
                <c:pt idx="14">
                  <c:v>40940</c:v>
                </c:pt>
                <c:pt idx="15">
                  <c:v>40969</c:v>
                </c:pt>
                <c:pt idx="16">
                  <c:v>41000</c:v>
                </c:pt>
                <c:pt idx="17">
                  <c:v>41030</c:v>
                </c:pt>
                <c:pt idx="18">
                  <c:v>41061</c:v>
                </c:pt>
                <c:pt idx="19">
                  <c:v>41091</c:v>
                </c:pt>
                <c:pt idx="20">
                  <c:v>41122</c:v>
                </c:pt>
                <c:pt idx="21">
                  <c:v>41153</c:v>
                </c:pt>
                <c:pt idx="22">
                  <c:v>41183</c:v>
                </c:pt>
                <c:pt idx="23">
                  <c:v>41214</c:v>
                </c:pt>
                <c:pt idx="24">
                  <c:v>41244</c:v>
                </c:pt>
                <c:pt idx="25">
                  <c:v>41275</c:v>
                </c:pt>
                <c:pt idx="26">
                  <c:v>41306</c:v>
                </c:pt>
                <c:pt idx="27">
                  <c:v>41334</c:v>
                </c:pt>
                <c:pt idx="28">
                  <c:v>41365</c:v>
                </c:pt>
                <c:pt idx="29">
                  <c:v>41395</c:v>
                </c:pt>
                <c:pt idx="30">
                  <c:v>41426</c:v>
                </c:pt>
                <c:pt idx="31">
                  <c:v>41456</c:v>
                </c:pt>
                <c:pt idx="32">
                  <c:v>41487</c:v>
                </c:pt>
                <c:pt idx="33">
                  <c:v>41518</c:v>
                </c:pt>
                <c:pt idx="34">
                  <c:v>41548</c:v>
                </c:pt>
                <c:pt idx="35">
                  <c:v>41579</c:v>
                </c:pt>
                <c:pt idx="36">
                  <c:v>41609</c:v>
                </c:pt>
                <c:pt idx="37">
                  <c:v>41640</c:v>
                </c:pt>
                <c:pt idx="38">
                  <c:v>41671</c:v>
                </c:pt>
                <c:pt idx="39">
                  <c:v>41699</c:v>
                </c:pt>
                <c:pt idx="40">
                  <c:v>41730</c:v>
                </c:pt>
                <c:pt idx="41">
                  <c:v>41760</c:v>
                </c:pt>
                <c:pt idx="42">
                  <c:v>41791</c:v>
                </c:pt>
                <c:pt idx="43">
                  <c:v>41821</c:v>
                </c:pt>
                <c:pt idx="44">
                  <c:v>41852</c:v>
                </c:pt>
                <c:pt idx="45">
                  <c:v>41883</c:v>
                </c:pt>
                <c:pt idx="46">
                  <c:v>41913</c:v>
                </c:pt>
                <c:pt idx="47">
                  <c:v>41944</c:v>
                </c:pt>
                <c:pt idx="48">
                  <c:v>41974</c:v>
                </c:pt>
                <c:pt idx="49">
                  <c:v>42005</c:v>
                </c:pt>
              </c:numCache>
            </c:numRef>
          </c:xVal>
          <c:yVal>
            <c:numRef>
              <c:f>Sheet1!$F$2:$F$51</c:f>
              <c:numCache>
                <c:formatCode>General</c:formatCode>
                <c:ptCount val="50"/>
                <c:pt idx="0">
                  <c:v>1</c:v>
                </c:pt>
                <c:pt idx="1">
                  <c:v>6</c:v>
                </c:pt>
                <c:pt idx="2">
                  <c:v>11</c:v>
                </c:pt>
                <c:pt idx="3">
                  <c:v>15</c:v>
                </c:pt>
                <c:pt idx="4">
                  <c:v>15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18</c:v>
                </c:pt>
                <c:pt idx="9">
                  <c:v>18</c:v>
                </c:pt>
                <c:pt idx="10">
                  <c:v>23</c:v>
                </c:pt>
                <c:pt idx="11">
                  <c:v>19</c:v>
                </c:pt>
                <c:pt idx="12">
                  <c:v>23</c:v>
                </c:pt>
                <c:pt idx="13">
                  <c:v>23</c:v>
                </c:pt>
                <c:pt idx="14">
                  <c:v>26</c:v>
                </c:pt>
                <c:pt idx="15">
                  <c:v>26</c:v>
                </c:pt>
                <c:pt idx="16">
                  <c:v>23</c:v>
                </c:pt>
                <c:pt idx="17">
                  <c:v>23</c:v>
                </c:pt>
                <c:pt idx="18">
                  <c:v>29</c:v>
                </c:pt>
                <c:pt idx="19">
                  <c:v>24</c:v>
                </c:pt>
                <c:pt idx="20">
                  <c:v>31</c:v>
                </c:pt>
                <c:pt idx="21">
                  <c:v>31</c:v>
                </c:pt>
                <c:pt idx="22">
                  <c:v>32</c:v>
                </c:pt>
                <c:pt idx="23">
                  <c:v>32</c:v>
                </c:pt>
                <c:pt idx="24">
                  <c:v>32</c:v>
                </c:pt>
                <c:pt idx="25">
                  <c:v>32</c:v>
                </c:pt>
                <c:pt idx="26">
                  <c:v>33</c:v>
                </c:pt>
                <c:pt idx="27">
                  <c:v>33</c:v>
                </c:pt>
                <c:pt idx="28">
                  <c:v>33</c:v>
                </c:pt>
                <c:pt idx="29">
                  <c:v>34</c:v>
                </c:pt>
                <c:pt idx="30">
                  <c:v>38</c:v>
                </c:pt>
                <c:pt idx="31">
                  <c:v>40</c:v>
                </c:pt>
                <c:pt idx="32">
                  <c:v>42</c:v>
                </c:pt>
                <c:pt idx="33">
                  <c:v>44</c:v>
                </c:pt>
                <c:pt idx="34">
                  <c:v>47</c:v>
                </c:pt>
                <c:pt idx="35">
                  <c:v>50</c:v>
                </c:pt>
                <c:pt idx="36">
                  <c:v>51</c:v>
                </c:pt>
                <c:pt idx="37">
                  <c:v>52</c:v>
                </c:pt>
                <c:pt idx="38">
                  <c:v>56</c:v>
                </c:pt>
                <c:pt idx="39">
                  <c:v>59</c:v>
                </c:pt>
                <c:pt idx="40">
                  <c:v>66</c:v>
                </c:pt>
                <c:pt idx="41">
                  <c:v>71</c:v>
                </c:pt>
                <c:pt idx="42">
                  <c:v>78</c:v>
                </c:pt>
                <c:pt idx="43">
                  <c:v>81</c:v>
                </c:pt>
                <c:pt idx="44">
                  <c:v>82</c:v>
                </c:pt>
                <c:pt idx="45">
                  <c:v>98</c:v>
                </c:pt>
                <c:pt idx="46">
                  <c:v>102</c:v>
                </c:pt>
                <c:pt idx="47">
                  <c:v>105</c:v>
                </c:pt>
                <c:pt idx="48">
                  <c:v>116</c:v>
                </c:pt>
                <c:pt idx="49">
                  <c:v>122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927320"/>
        <c:axId val="176927704"/>
      </c:scatterChart>
      <c:valAx>
        <c:axId val="17692732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b="0">
                <a:latin typeface="Avenir Next Regular"/>
                <a:cs typeface="Avenir Next Regular"/>
              </a:defRPr>
            </a:pPr>
            <a:endParaRPr lang="de-DE"/>
          </a:p>
        </c:txPr>
        <c:crossAx val="176927704"/>
        <c:crosses val="autoZero"/>
        <c:crossBetween val="midCat"/>
      </c:valAx>
      <c:valAx>
        <c:axId val="176927704"/>
        <c:scaling>
          <c:orientation val="minMax"/>
          <c:max val="125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0">
                <a:latin typeface="Avenir Next Regular"/>
                <a:cs typeface="Avenir Next Regular"/>
              </a:defRPr>
            </a:pPr>
            <a:endParaRPr lang="de-DE"/>
          </a:p>
        </c:txPr>
        <c:crossAx val="176927320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D2444-2285-4A41-960A-3149B2B1C1C9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97337-1FAF-4140-BC9D-EB865424E14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643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4D89-863B-5B47-B82C-670A4109F1F1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91592-61C4-3243-BC71-9C655F57CF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279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Iterations, Yarn support, Local execution, </a:t>
            </a:r>
            <a:r>
              <a:rPr lang="en-US" dirty="0" err="1" smtClean="0"/>
              <a:t>accummulators</a:t>
            </a:r>
            <a:r>
              <a:rPr lang="en-US" dirty="0" smtClean="0"/>
              <a:t>, web frontend, </a:t>
            </a:r>
            <a:r>
              <a:rPr lang="en-US" dirty="0" err="1" smtClean="0"/>
              <a:t>HBase</a:t>
            </a:r>
            <a:r>
              <a:rPr lang="en-US" dirty="0" smtClean="0"/>
              <a:t>,</a:t>
            </a:r>
            <a:r>
              <a:rPr lang="en-US" baseline="0" dirty="0" smtClean="0"/>
              <a:t> JDBC, Windows compatibility, </a:t>
            </a:r>
            <a:r>
              <a:rPr lang="en-US" baseline="0" dirty="0" err="1" smtClean="0"/>
              <a:t>mvn</a:t>
            </a:r>
            <a:r>
              <a:rPr lang="en-US" baseline="0" dirty="0" smtClean="0"/>
              <a:t> central,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91592-61C4-3243-BC71-9C655F57CF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64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</a:t>
            </a:r>
            <a:r>
              <a:rPr lang="en-US" baseline="0" dirty="0" smtClean="0"/>
              <a:t> Java API, distributed cache, iteration improvements, collection data sources and sinks, JDBC data sources and sinks,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I/O format, Avro support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91592-61C4-3243-BC71-9C655F57CF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98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Robustness, </a:t>
            </a:r>
            <a:r>
              <a:rPr lang="en-US" dirty="0" err="1" smtClean="0"/>
              <a:t>netty</a:t>
            </a:r>
            <a:r>
              <a:rPr lang="en-US" dirty="0" smtClean="0"/>
              <a:t>, move to Apache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91592-61C4-3243-BC71-9C655F57CF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5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Unification</a:t>
            </a:r>
            <a:r>
              <a:rPr lang="en-US" baseline="0" dirty="0" smtClean="0"/>
              <a:t> of Java and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 APIs, logical keys/POJO support, MR </a:t>
            </a:r>
            <a:r>
              <a:rPr lang="en-US" baseline="0" dirty="0" err="1" smtClean="0"/>
              <a:t>compat</a:t>
            </a:r>
            <a:r>
              <a:rPr lang="en-US" baseline="0" dirty="0" smtClean="0"/>
              <a:t>, collections backend, blob service, </a:t>
            </a:r>
            <a:r>
              <a:rPr lang="en-US" baseline="0" dirty="0" err="1" smtClean="0"/>
              <a:t>mapr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filesystem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91592-61C4-3243-BC71-9C655F57CF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74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Extended </a:t>
            </a:r>
            <a:r>
              <a:rPr lang="en-US" dirty="0" err="1" smtClean="0"/>
              <a:t>filesystem</a:t>
            </a:r>
            <a:r>
              <a:rPr lang="en-US" dirty="0" smtClean="0"/>
              <a:t> support, DataStream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streaming windows, mutable/immutable objects, lots of performance and stability, </a:t>
            </a:r>
            <a:r>
              <a:rPr lang="en-US" baseline="0" dirty="0" err="1" smtClean="0"/>
              <a:t>Kryo</a:t>
            </a:r>
            <a:r>
              <a:rPr lang="en-US" baseline="0" dirty="0" smtClean="0"/>
              <a:t> default </a:t>
            </a:r>
            <a:r>
              <a:rPr lang="en-US" baseline="0" dirty="0" err="1" smtClean="0"/>
              <a:t>serializer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HBase</a:t>
            </a:r>
            <a:r>
              <a:rPr lang="en-US" baseline="0" dirty="0" smtClean="0"/>
              <a:t> updated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91592-61C4-3243-BC71-9C655F57CF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7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Akka</a:t>
            </a:r>
            <a:r>
              <a:rPr lang="en-US" baseline="0" dirty="0" smtClean="0"/>
              <a:t> rewrite, </a:t>
            </a:r>
            <a:r>
              <a:rPr lang="en-US" baseline="0" dirty="0" err="1" smtClean="0"/>
              <a:t>Tez</a:t>
            </a:r>
            <a:r>
              <a:rPr lang="en-US" baseline="0" dirty="0" smtClean="0"/>
              <a:t> mode, Python API, </a:t>
            </a:r>
            <a:r>
              <a:rPr lang="en-US" baseline="0" dirty="0" err="1" smtClean="0"/>
              <a:t>Gelly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Flinq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FlinkML</a:t>
            </a:r>
            <a:r>
              <a:rPr lang="en-US" baseline="0" dirty="0" smtClean="0"/>
              <a:t>. other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91592-61C4-3243-BC71-9C655F57CF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3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Choice</a:t>
            </a:r>
            <a:r>
              <a:rPr lang="en-US" baseline="0" dirty="0" smtClean="0"/>
              <a:t> is good for both the users and the poor operations people. If I write a job I don't care if it runs on </a:t>
            </a:r>
            <a:r>
              <a:rPr lang="en-US" baseline="0" dirty="0" err="1" smtClean="0"/>
              <a:t>Flink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Tez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91592-61C4-3243-BC71-9C655F57CF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57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0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59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03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74685" cy="898406"/>
          </a:xfrm>
        </p:spPr>
        <p:txBody>
          <a:bodyPr/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38" y="382257"/>
            <a:ext cx="663961" cy="660641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57200" y="1173044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721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34A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07C5D84-2227-C144-B485-A8CA33CE423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54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10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38" y="382257"/>
            <a:ext cx="663961" cy="6606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1173044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76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1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38" y="382257"/>
            <a:ext cx="663961" cy="66064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57200" y="1173044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629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38" y="382257"/>
            <a:ext cx="663961" cy="660641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1173044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186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04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87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74685" cy="898406"/>
          </a:xfrm>
        </p:spPr>
        <p:txBody>
          <a:bodyPr/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38" y="382257"/>
            <a:ext cx="663961" cy="660641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57200" y="1173044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778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0450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40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23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34A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07C5D84-2227-C144-B485-A8CA33CE423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10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38" y="382257"/>
            <a:ext cx="663961" cy="6606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1173044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88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1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38" y="382257"/>
            <a:ext cx="663961" cy="66064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57200" y="1173044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160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38" y="382257"/>
            <a:ext cx="663961" cy="660641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1173044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352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031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728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688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8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74376"/>
            <a:ext cx="8229600" cy="4651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70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Next Demi Bold"/>
          <a:ea typeface="+mj-ea"/>
          <a:cs typeface="Avenir Next Demi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34AD91"/>
        </a:buClr>
        <a:buFont typeface="Wingdings" charset="2"/>
        <a:buChar char="§"/>
        <a:defRPr sz="3200" kern="1200">
          <a:solidFill>
            <a:schemeClr val="tx1"/>
          </a:solidFill>
          <a:latin typeface="Avenir Next Regular"/>
          <a:ea typeface="+mn-ea"/>
          <a:cs typeface="Avenir Next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34AD91"/>
        </a:buClr>
        <a:buFont typeface="Arial"/>
        <a:buChar char="•"/>
        <a:defRPr sz="2800" kern="1200">
          <a:solidFill>
            <a:schemeClr val="tx1"/>
          </a:solidFill>
          <a:latin typeface="Avenir Next Regular"/>
          <a:ea typeface="+mn-ea"/>
          <a:cs typeface="Avenir Next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Next Regular"/>
          <a:ea typeface="+mn-ea"/>
          <a:cs typeface="Avenir Next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Next Regular"/>
          <a:ea typeface="+mn-ea"/>
          <a:cs typeface="Avenir Next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Next Regular"/>
          <a:ea typeface="+mn-ea"/>
          <a:cs typeface="Avenir Next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8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74376"/>
            <a:ext cx="8229600" cy="4651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31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Next Demi Bold"/>
          <a:ea typeface="+mj-ea"/>
          <a:cs typeface="Avenir Next Demi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34AD91"/>
        </a:buClr>
        <a:buFont typeface="Wingdings" charset="2"/>
        <a:buChar char="§"/>
        <a:defRPr sz="3200" kern="1200">
          <a:solidFill>
            <a:schemeClr val="tx1"/>
          </a:solidFill>
          <a:latin typeface="Avenir Next Regular"/>
          <a:ea typeface="+mn-ea"/>
          <a:cs typeface="Avenir Next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34AD91"/>
        </a:buClr>
        <a:buFont typeface="Arial"/>
        <a:buChar char="•"/>
        <a:defRPr sz="2800" kern="1200">
          <a:solidFill>
            <a:schemeClr val="tx1"/>
          </a:solidFill>
          <a:latin typeface="Avenir Next Regular"/>
          <a:ea typeface="+mn-ea"/>
          <a:cs typeface="Avenir Next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Next Regular"/>
          <a:ea typeface="+mn-ea"/>
          <a:cs typeface="Avenir Next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Next Regular"/>
          <a:ea typeface="+mn-ea"/>
          <a:cs typeface="Avenir Next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Next Regular"/>
          <a:ea typeface="+mn-ea"/>
          <a:cs typeface="Avenir Next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2" y="2472267"/>
            <a:ext cx="7772398" cy="40076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321" y="2802466"/>
            <a:ext cx="960967" cy="96096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85800" y="63128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5300" dirty="0" smtClean="0"/>
              <a:t>Apache </a:t>
            </a:r>
            <a:r>
              <a:rPr lang="en-US" sz="5300" dirty="0" err="1" smtClean="0"/>
              <a:t>Flink</a:t>
            </a:r>
            <a:r>
              <a:rPr lang="en-US" sz="5300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retrospective, roadmap, and vision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5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rot="16200000">
            <a:off x="1754713" y="1940157"/>
            <a:ext cx="15578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Python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5" name="Rectangle 14"/>
          <p:cNvSpPr/>
          <p:nvPr/>
        </p:nvSpPr>
        <p:spPr>
          <a:xfrm rot="16200000">
            <a:off x="2321982" y="1940153"/>
            <a:ext cx="15578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Gelly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6" name="Rectangle 15"/>
          <p:cNvSpPr/>
          <p:nvPr/>
        </p:nvSpPr>
        <p:spPr>
          <a:xfrm rot="16200000">
            <a:off x="2882896" y="1940157"/>
            <a:ext cx="15578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Table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7" name="Rectangle 16"/>
          <p:cNvSpPr/>
          <p:nvPr/>
        </p:nvSpPr>
        <p:spPr>
          <a:xfrm rot="16200000">
            <a:off x="3422638" y="1940156"/>
            <a:ext cx="15578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ML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9" name="Rectangle 18"/>
          <p:cNvSpPr/>
          <p:nvPr/>
        </p:nvSpPr>
        <p:spPr>
          <a:xfrm rot="16200000">
            <a:off x="4495798" y="1940154"/>
            <a:ext cx="1557867" cy="406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SAMOA</a:t>
            </a:r>
            <a:endParaRPr lang="en-US" dirty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14555" y="154001"/>
            <a:ext cx="438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>
                <a:latin typeface="Avenir Next Regular"/>
                <a:cs typeface="Avenir Next Regular"/>
              </a:rPr>
              <a:t>Current master + some outstanding PRs</a:t>
            </a:r>
            <a:endParaRPr lang="en-US" i="1" dirty="0">
              <a:latin typeface="Avenir Next Regular"/>
              <a:cs typeface="Avenir Next Regular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330446" y="3664193"/>
            <a:ext cx="2584449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Flink</a:t>
            </a:r>
            <a:r>
              <a:rPr lang="en-US" dirty="0" smtClean="0">
                <a:latin typeface="Avenir Next Regular"/>
                <a:cs typeface="Avenir Next Regular"/>
              </a:rPr>
              <a:t> Optimizer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19865" y="3122327"/>
            <a:ext cx="2595031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DataSet</a:t>
            </a:r>
            <a:r>
              <a:rPr lang="en-US" dirty="0" smtClean="0">
                <a:latin typeface="Avenir Next Regular"/>
                <a:cs typeface="Avenir Next Regular"/>
              </a:rPr>
              <a:t> (Java/</a:t>
            </a:r>
            <a:r>
              <a:rPr lang="en-US" dirty="0" err="1" smtClean="0">
                <a:latin typeface="Avenir Next Regular"/>
                <a:cs typeface="Avenir Next Regular"/>
              </a:rPr>
              <a:t>Scala</a:t>
            </a:r>
            <a:r>
              <a:rPr lang="en-US" dirty="0" smtClean="0">
                <a:latin typeface="Avenir Next Regular"/>
                <a:cs typeface="Avenir Next Regular"/>
              </a:rPr>
              <a:t>)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071531" y="3122327"/>
            <a:ext cx="2777063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DataStream (Java/</a:t>
            </a:r>
            <a:r>
              <a:rPr lang="en-US" dirty="0" err="1" smtClean="0">
                <a:latin typeface="Avenir Next Regular"/>
                <a:cs typeface="Avenir Next Regular"/>
              </a:rPr>
              <a:t>Scala</a:t>
            </a:r>
            <a:r>
              <a:rPr lang="en-US" dirty="0" smtClean="0">
                <a:latin typeface="Avenir Next Regular"/>
                <a:cs typeface="Avenir Next Regular"/>
              </a:rPr>
              <a:t>)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071531" y="3664193"/>
            <a:ext cx="2777063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Stream Builder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34" name="Rectangle 33"/>
          <p:cNvSpPr/>
          <p:nvPr/>
        </p:nvSpPr>
        <p:spPr>
          <a:xfrm rot="16200000">
            <a:off x="1291162" y="3168894"/>
            <a:ext cx="939801" cy="846667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Avenir Next Regular"/>
                <a:cs typeface="Avenir Next Regular"/>
              </a:rPr>
              <a:t>Hadoop</a:t>
            </a:r>
            <a:r>
              <a:rPr lang="en-US" sz="1600" dirty="0" smtClean="0">
                <a:latin typeface="Avenir Next Regular"/>
                <a:cs typeface="Avenir Next Regular"/>
              </a:rPr>
              <a:t> M/R</a:t>
            </a:r>
            <a:endParaRPr lang="en-US" sz="1600" dirty="0">
              <a:latin typeface="Avenir Next Regular"/>
              <a:cs typeface="Avenir Next Regula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337729" y="4222993"/>
            <a:ext cx="65108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New Flink Runtime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337734" y="4762743"/>
            <a:ext cx="1159931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Local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618316" y="4762743"/>
            <a:ext cx="1159931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Remote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881963" y="4762743"/>
            <a:ext cx="1159931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Yarn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181593" y="4762743"/>
            <a:ext cx="1066806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Tez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383865" y="4762743"/>
            <a:ext cx="1464731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Embedded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4" name="Rectangle 43"/>
          <p:cNvSpPr/>
          <p:nvPr/>
        </p:nvSpPr>
        <p:spPr>
          <a:xfrm rot="16200000">
            <a:off x="3932763" y="1948608"/>
            <a:ext cx="1557867" cy="406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Dataflow</a:t>
            </a:r>
            <a:endParaRPr lang="en-US" dirty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sp>
        <p:nvSpPr>
          <p:cNvPr id="45" name="Rectangle 44"/>
          <p:cNvSpPr/>
          <p:nvPr/>
        </p:nvSpPr>
        <p:spPr>
          <a:xfrm rot="16200000">
            <a:off x="4991088" y="1948608"/>
            <a:ext cx="1557867" cy="406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Dataflow</a:t>
            </a:r>
            <a:endParaRPr lang="en-US" dirty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61885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Almost complete code rewrite from Stratosphere 0.2 to </a:t>
            </a:r>
            <a:r>
              <a:rPr lang="en-US" dirty="0" err="1" smtClean="0"/>
              <a:t>Flink</a:t>
            </a:r>
            <a:r>
              <a:rPr lang="en-US" dirty="0" smtClean="0"/>
              <a:t> 0.8</a:t>
            </a:r>
          </a:p>
          <a:p>
            <a:pPr lvl="4"/>
            <a:endParaRPr lang="en-US" dirty="0"/>
          </a:p>
          <a:p>
            <a:r>
              <a:rPr lang="en-US" dirty="0" smtClean="0"/>
              <a:t>Project diversification</a:t>
            </a:r>
          </a:p>
          <a:p>
            <a:pPr lvl="1"/>
            <a:r>
              <a:rPr lang="en-US" dirty="0" smtClean="0"/>
              <a:t>Real-time data streaming</a:t>
            </a:r>
          </a:p>
          <a:p>
            <a:pPr lvl="1"/>
            <a:r>
              <a:rPr lang="en-US" dirty="0" smtClean="0"/>
              <a:t>Several frontends (targeting different user profiles and use cases)</a:t>
            </a:r>
          </a:p>
          <a:p>
            <a:pPr lvl="1"/>
            <a:r>
              <a:rPr lang="en-US" dirty="0" smtClean="0"/>
              <a:t>Several </a:t>
            </a:r>
            <a:r>
              <a:rPr lang="en-US" dirty="0" err="1" smtClean="0"/>
              <a:t>backends</a:t>
            </a:r>
            <a:r>
              <a:rPr lang="en-US" dirty="0" smtClean="0"/>
              <a:t> (targeting different production settings)</a:t>
            </a:r>
          </a:p>
          <a:p>
            <a:pPr lvl="5"/>
            <a:endParaRPr lang="en-US" dirty="0"/>
          </a:p>
          <a:p>
            <a:r>
              <a:rPr lang="en-US" dirty="0" smtClean="0"/>
              <a:t>Integration with open source ecosystem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10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Activity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1693" t="68741" r="19788" b="14988"/>
          <a:stretch/>
        </p:blipFill>
        <p:spPr>
          <a:xfrm>
            <a:off x="209005" y="5797167"/>
            <a:ext cx="8934995" cy="674339"/>
          </a:xfrm>
          <a:prstGeom prst="rect">
            <a:avLst/>
          </a:prstGeom>
        </p:spPr>
      </p:pic>
      <p:graphicFrame>
        <p:nvGraphicFramePr>
          <p:cNvPr id="6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1247948"/>
              </p:ext>
            </p:extLst>
          </p:nvPr>
        </p:nvGraphicFramePr>
        <p:xfrm>
          <a:off x="1942209" y="1462234"/>
          <a:ext cx="5046134" cy="433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699286" y="1660491"/>
            <a:ext cx="3127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venir Next Regular"/>
                <a:cs typeface="Avenir Next Regular"/>
              </a:rPr>
              <a:t>#unique contributors by </a:t>
            </a:r>
            <a:r>
              <a:rPr lang="en-US" sz="1400" dirty="0" err="1" smtClean="0">
                <a:latin typeface="Avenir Next Regular"/>
                <a:cs typeface="Avenir Next Regular"/>
              </a:rPr>
              <a:t>git</a:t>
            </a:r>
            <a:r>
              <a:rPr lang="en-US" sz="1400" dirty="0" smtClean="0">
                <a:latin typeface="Avenir Next Regular"/>
                <a:cs typeface="Avenir Next Regular"/>
              </a:rPr>
              <a:t> commits </a:t>
            </a:r>
          </a:p>
          <a:p>
            <a:r>
              <a:rPr lang="en-US" sz="1400" dirty="0" smtClean="0">
                <a:latin typeface="Avenir Next Regular"/>
                <a:cs typeface="Avenir Next Regular"/>
              </a:rPr>
              <a:t>(without manual de-dup)</a:t>
            </a:r>
          </a:p>
        </p:txBody>
      </p:sp>
    </p:spTree>
    <p:extLst>
      <p:ext uri="{BB962C8B-B14F-4D97-AF65-F5344CB8AC3E}">
        <p14:creationId xmlns:p14="http://schemas.microsoft.com/office/powerpoint/2010/main" val="1023966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for </a:t>
            </a:r>
            <a:r>
              <a:rPr lang="en-US" dirty="0" err="1" smtClean="0"/>
              <a:t>Flink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663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building?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8538" y="2028839"/>
            <a:ext cx="68539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Next Regular"/>
                <a:cs typeface="Avenir Next Regular"/>
              </a:rPr>
              <a:t>A "use-case complete" framework to unify batch &amp; stream processing</a:t>
            </a:r>
            <a:endParaRPr lang="en-US" sz="2800" dirty="0">
              <a:latin typeface="Avenir Next Regular"/>
              <a:cs typeface="Avenir Next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44196" y="4083965"/>
            <a:ext cx="1888069" cy="779075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Flink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7" name="Right Arrow 6"/>
          <p:cNvSpPr/>
          <p:nvPr/>
        </p:nvSpPr>
        <p:spPr>
          <a:xfrm rot="1800000">
            <a:off x="2591251" y="3674551"/>
            <a:ext cx="705609" cy="3784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9748647">
            <a:off x="2591249" y="4933068"/>
            <a:ext cx="705609" cy="3784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5347738" y="4270629"/>
            <a:ext cx="705609" cy="3784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16757" y="3338831"/>
            <a:ext cx="112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Event logs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968539" y="5189621"/>
            <a:ext cx="157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Historic data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46879" y="3557686"/>
            <a:ext cx="157560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ETL </a:t>
            </a:r>
          </a:p>
          <a:p>
            <a:r>
              <a:rPr lang="en-US" i="1" dirty="0" smtClean="0"/>
              <a:t>Relational</a:t>
            </a:r>
          </a:p>
          <a:p>
            <a:r>
              <a:rPr lang="en-US" i="1" dirty="0" smtClean="0"/>
              <a:t>Graph analysis</a:t>
            </a:r>
          </a:p>
          <a:p>
            <a:r>
              <a:rPr lang="en-US" i="1" dirty="0" smtClean="0"/>
              <a:t>ML </a:t>
            </a:r>
          </a:p>
          <a:p>
            <a:r>
              <a:rPr lang="en-US" i="1" dirty="0" smtClean="0"/>
              <a:t>Streaming aggregations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78231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" descr="C:\Users\warneke\AppData\Local\Microsoft\Windows\Temporary Internet Files\Content.IE5\X8LGV7F5\MCj04348450000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3793" y="4249065"/>
            <a:ext cx="645345" cy="64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6" descr="C:\Users\warneke\AppData\Local\Microsoft\Windows\Temporary Internet Files\Content.IE5\X8LGV7F5\MCj04348450000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369" y="5076431"/>
            <a:ext cx="645345" cy="64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 descr="C:\Users\warneke\AppData\Local\Microsoft\Windows\Temporary Internet Files\Content.IE5\X8LGV7F5\MCj04348450000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1543" y="5869069"/>
            <a:ext cx="645345" cy="64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6" descr="C:\Users\warneke\AppData\Local\Microsoft\Windows\Temporary Internet Files\Content.IE5\X8LGV7F5\MCj04348450000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3793" y="3565827"/>
            <a:ext cx="645345" cy="64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/>
          <p:cNvSpPr/>
          <p:nvPr/>
        </p:nvSpPr>
        <p:spPr>
          <a:xfrm>
            <a:off x="3484216" y="5377059"/>
            <a:ext cx="397933" cy="397933"/>
          </a:xfrm>
          <a:prstGeom prst="ellipse">
            <a:avLst/>
          </a:prstGeom>
          <a:solidFill>
            <a:srgbClr val="34AD9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610290" y="4513459"/>
            <a:ext cx="397933" cy="397933"/>
          </a:xfrm>
          <a:prstGeom prst="ellipse">
            <a:avLst/>
          </a:prstGeom>
          <a:solidFill>
            <a:srgbClr val="FEBE1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10290" y="5377059"/>
            <a:ext cx="397933" cy="397933"/>
          </a:xfrm>
          <a:prstGeom prst="ellipse">
            <a:avLst/>
          </a:prstGeom>
          <a:solidFill>
            <a:srgbClr val="34AD9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2" idx="6"/>
            <a:endCxn id="4" idx="2"/>
          </p:cNvCxnSpPr>
          <p:nvPr/>
        </p:nvCxnSpPr>
        <p:spPr>
          <a:xfrm>
            <a:off x="3882149" y="5576026"/>
            <a:ext cx="72814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1" idx="5"/>
            <a:endCxn id="19" idx="1"/>
          </p:cNvCxnSpPr>
          <p:nvPr/>
        </p:nvCxnSpPr>
        <p:spPr>
          <a:xfrm>
            <a:off x="4949947" y="4228154"/>
            <a:ext cx="869096" cy="4516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484216" y="4513462"/>
            <a:ext cx="397933" cy="397933"/>
          </a:xfrm>
          <a:prstGeom prst="ellipse">
            <a:avLst/>
          </a:prstGeom>
          <a:solidFill>
            <a:srgbClr val="FEBE1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7" idx="6"/>
            <a:endCxn id="3" idx="2"/>
          </p:cNvCxnSpPr>
          <p:nvPr/>
        </p:nvCxnSpPr>
        <p:spPr>
          <a:xfrm flipV="1">
            <a:off x="3882149" y="4712426"/>
            <a:ext cx="728141" cy="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777251" y="2627207"/>
            <a:ext cx="3729565" cy="4031126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91981" y="2627207"/>
            <a:ext cx="67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Flink</a:t>
            </a:r>
            <a:endParaRPr lang="en-US" i="1" dirty="0"/>
          </a:p>
        </p:txBody>
      </p:sp>
      <p:sp>
        <p:nvSpPr>
          <p:cNvPr id="11" name="Oval 10"/>
          <p:cNvSpPr/>
          <p:nvPr/>
        </p:nvSpPr>
        <p:spPr>
          <a:xfrm>
            <a:off x="4610290" y="3888497"/>
            <a:ext cx="397933" cy="397933"/>
          </a:xfrm>
          <a:prstGeom prst="ellipse">
            <a:avLst/>
          </a:prstGeom>
          <a:solidFill>
            <a:srgbClr val="FEBE1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84216" y="3888500"/>
            <a:ext cx="397933" cy="397933"/>
          </a:xfrm>
          <a:prstGeom prst="ellipse">
            <a:avLst/>
          </a:prstGeom>
          <a:solidFill>
            <a:srgbClr val="FEBE1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6"/>
            <a:endCxn id="11" idx="2"/>
          </p:cNvCxnSpPr>
          <p:nvPr/>
        </p:nvCxnSpPr>
        <p:spPr>
          <a:xfrm flipV="1">
            <a:off x="3882149" y="4087464"/>
            <a:ext cx="728141" cy="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5"/>
            <a:endCxn id="3" idx="1"/>
          </p:cNvCxnSpPr>
          <p:nvPr/>
        </p:nvCxnSpPr>
        <p:spPr>
          <a:xfrm>
            <a:off x="3823873" y="4228157"/>
            <a:ext cx="844693" cy="3435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7"/>
            <a:endCxn id="11" idx="3"/>
          </p:cNvCxnSpPr>
          <p:nvPr/>
        </p:nvCxnSpPr>
        <p:spPr>
          <a:xfrm flipV="1">
            <a:off x="3823873" y="4228154"/>
            <a:ext cx="844693" cy="3435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484216" y="5998952"/>
            <a:ext cx="397933" cy="397933"/>
          </a:xfrm>
          <a:prstGeom prst="ellipse">
            <a:avLst/>
          </a:prstGeom>
          <a:solidFill>
            <a:srgbClr val="34AD9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610290" y="5998952"/>
            <a:ext cx="397933" cy="397933"/>
          </a:xfrm>
          <a:prstGeom prst="ellipse">
            <a:avLst/>
          </a:prstGeom>
          <a:solidFill>
            <a:srgbClr val="34AD9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6" idx="6"/>
            <a:endCxn id="17" idx="2"/>
          </p:cNvCxnSpPr>
          <p:nvPr/>
        </p:nvCxnSpPr>
        <p:spPr>
          <a:xfrm>
            <a:off x="3882149" y="6197919"/>
            <a:ext cx="72814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760767" y="4621565"/>
            <a:ext cx="397933" cy="397933"/>
          </a:xfrm>
          <a:prstGeom prst="ellipse">
            <a:avLst/>
          </a:prstGeom>
          <a:solidFill>
            <a:srgbClr val="FEBE1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760767" y="5261334"/>
            <a:ext cx="397933" cy="397933"/>
          </a:xfrm>
          <a:prstGeom prst="ellipse">
            <a:avLst/>
          </a:prstGeom>
          <a:solidFill>
            <a:srgbClr val="FEBE1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3" idx="5"/>
            <a:endCxn id="20" idx="1"/>
          </p:cNvCxnSpPr>
          <p:nvPr/>
        </p:nvCxnSpPr>
        <p:spPr>
          <a:xfrm>
            <a:off x="4949947" y="4853116"/>
            <a:ext cx="869096" cy="4664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7"/>
            <a:endCxn id="19" idx="2"/>
          </p:cNvCxnSpPr>
          <p:nvPr/>
        </p:nvCxnSpPr>
        <p:spPr>
          <a:xfrm flipV="1">
            <a:off x="4949947" y="4820532"/>
            <a:ext cx="810820" cy="6148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6"/>
            <a:endCxn id="20" idx="3"/>
          </p:cNvCxnSpPr>
          <p:nvPr/>
        </p:nvCxnSpPr>
        <p:spPr>
          <a:xfrm flipV="1">
            <a:off x="5008223" y="5600991"/>
            <a:ext cx="810820" cy="5969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6"/>
            <a:endCxn id="20" idx="2"/>
          </p:cNvCxnSpPr>
          <p:nvPr/>
        </p:nvCxnSpPr>
        <p:spPr>
          <a:xfrm flipV="1">
            <a:off x="5008223" y="5460301"/>
            <a:ext cx="752544" cy="115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7"/>
            <a:endCxn id="19" idx="3"/>
          </p:cNvCxnSpPr>
          <p:nvPr/>
        </p:nvCxnSpPr>
        <p:spPr>
          <a:xfrm flipV="1">
            <a:off x="4949947" y="4961222"/>
            <a:ext cx="869096" cy="10960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C:\Users\warneke\AppData\Local\Microsoft\Windows\Temporary Internet Files\Content.IE5\X8LGV7F5\MCj04348450000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2878" y="2739857"/>
            <a:ext cx="645345" cy="64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Straight Arrow Connector 35"/>
          <p:cNvCxnSpPr/>
          <p:nvPr/>
        </p:nvCxnSpPr>
        <p:spPr>
          <a:xfrm flipH="1">
            <a:off x="3775715" y="3385202"/>
            <a:ext cx="587163" cy="1045192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93266" y="5585698"/>
            <a:ext cx="1714738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Historic data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78720" y="4601359"/>
            <a:ext cx="2129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Kafka, </a:t>
            </a:r>
            <a:r>
              <a:rPr lang="en-US" i="1" dirty="0" err="1" smtClean="0"/>
              <a:t>RabbitMQ</a:t>
            </a:r>
            <a:r>
              <a:rPr lang="en-US" i="1" dirty="0" smtClean="0"/>
              <a:t>, ...</a:t>
            </a:r>
            <a:endParaRPr lang="en-US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714436" y="6013253"/>
            <a:ext cx="1593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HDFS, JDBC, ...</a:t>
            </a:r>
            <a:endParaRPr lang="en-US" i="1" dirty="0"/>
          </a:p>
        </p:txBody>
      </p:sp>
      <p:pic>
        <p:nvPicPr>
          <p:cNvPr id="43" name="Picture 2" descr="http://www.sqlstream.com/wp-content/uploads/2014/07/data-pi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094" y="1971166"/>
            <a:ext cx="2338250" cy="1558833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feld 151"/>
          <p:cNvSpPr txBox="1"/>
          <p:nvPr/>
        </p:nvSpPr>
        <p:spPr>
          <a:xfrm>
            <a:off x="6754884" y="3544701"/>
            <a:ext cx="22762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Next Regular"/>
              </a:rPr>
              <a:t>ETL, Graphs,</a:t>
            </a:r>
            <a:r>
              <a:rPr lang="en-US" dirty="0">
                <a:latin typeface="Avenir Next Regular"/>
              </a:rPr>
              <a:t/>
            </a:r>
            <a:br>
              <a:rPr lang="en-US" dirty="0">
                <a:latin typeface="Avenir Next Regular"/>
              </a:rPr>
            </a:br>
            <a:r>
              <a:rPr lang="en-US" dirty="0">
                <a:latin typeface="Avenir Next Regular"/>
              </a:rPr>
              <a:t>Machine Learning</a:t>
            </a:r>
            <a:br>
              <a:rPr lang="en-US" dirty="0">
                <a:latin typeface="Avenir Next Regular"/>
              </a:rPr>
            </a:br>
            <a:r>
              <a:rPr lang="en-US" dirty="0" smtClean="0">
                <a:latin typeface="Avenir Next Regular"/>
              </a:rPr>
              <a:t>Relational, …</a:t>
            </a:r>
          </a:p>
          <a:p>
            <a:endParaRPr lang="en-US" dirty="0">
              <a:latin typeface="Avenir Next Regular"/>
            </a:endParaRPr>
          </a:p>
          <a:p>
            <a:r>
              <a:rPr lang="en-US" dirty="0" smtClean="0">
                <a:latin typeface="Avenir Next Regular"/>
              </a:rPr>
              <a:t>Low latency</a:t>
            </a:r>
            <a:br>
              <a:rPr lang="en-US" dirty="0" smtClean="0">
                <a:latin typeface="Avenir Next Regular"/>
              </a:rPr>
            </a:br>
            <a:r>
              <a:rPr lang="en-US" dirty="0" smtClean="0">
                <a:latin typeface="Avenir Next Regular"/>
              </a:rPr>
              <a:t>windowing, aggregations, ...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93266" y="4178489"/>
            <a:ext cx="1714738" cy="434621"/>
          </a:xfrm>
          <a:prstGeom prst="rect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logs</a:t>
            </a:r>
            <a:endParaRPr lang="en-US" dirty="0"/>
          </a:p>
        </p:txBody>
      </p:sp>
      <p:sp>
        <p:nvSpPr>
          <p:cNvPr id="57" name="Right Arrow 56"/>
          <p:cNvSpPr/>
          <p:nvPr/>
        </p:nvSpPr>
        <p:spPr>
          <a:xfrm rot="5400000">
            <a:off x="1087027" y="3397058"/>
            <a:ext cx="705609" cy="5512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2407591" y="4133939"/>
            <a:ext cx="705609" cy="523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2407591" y="5533506"/>
            <a:ext cx="705609" cy="523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Parallelogram 12"/>
          <p:cNvSpPr/>
          <p:nvPr/>
        </p:nvSpPr>
        <p:spPr>
          <a:xfrm>
            <a:off x="6746402" y="2673176"/>
            <a:ext cx="500144" cy="222286"/>
          </a:xfrm>
          <a:prstGeom prst="parallelogram">
            <a:avLst/>
          </a:prstGeom>
          <a:solidFill>
            <a:sysClr val="window" lastClr="FFFFFF"/>
          </a:solidFill>
          <a:ln w="12700" cap="flat" cmpd="sng" algn="ctr">
            <a:solidFill>
              <a:srgbClr val="008000"/>
            </a:solidFill>
            <a:prstDash val="solid"/>
            <a:miter lim="800000"/>
          </a:ln>
          <a:effectLst/>
        </p:spPr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/>
              <a:ea typeface="+mn-ea"/>
              <a:cs typeface="Avenir Book"/>
            </a:endParaRPr>
          </a:p>
        </p:txBody>
      </p:sp>
      <p:sp>
        <p:nvSpPr>
          <p:cNvPr id="88" name="Parallelogram 13"/>
          <p:cNvSpPr/>
          <p:nvPr/>
        </p:nvSpPr>
        <p:spPr>
          <a:xfrm>
            <a:off x="7309584" y="3089563"/>
            <a:ext cx="500144" cy="222286"/>
          </a:xfrm>
          <a:prstGeom prst="parallelogram">
            <a:avLst/>
          </a:prstGeom>
          <a:solidFill>
            <a:sysClr val="window" lastClr="FFFFFF"/>
          </a:solidFill>
          <a:ln w="12700" cap="flat" cmpd="sng" algn="ctr">
            <a:solidFill>
              <a:srgbClr val="008000"/>
            </a:solidFill>
            <a:prstDash val="solid"/>
            <a:miter lim="800000"/>
          </a:ln>
          <a:effectLst/>
        </p:spPr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/>
              <a:ea typeface="+mn-ea"/>
              <a:cs typeface="Avenir Book"/>
            </a:endParaRPr>
          </a:p>
        </p:txBody>
      </p:sp>
      <p:sp>
        <p:nvSpPr>
          <p:cNvPr id="89" name="Parallelogram 14"/>
          <p:cNvSpPr/>
          <p:nvPr/>
        </p:nvSpPr>
        <p:spPr>
          <a:xfrm>
            <a:off x="7337371" y="2677884"/>
            <a:ext cx="500144" cy="222286"/>
          </a:xfrm>
          <a:prstGeom prst="parallelogram">
            <a:avLst/>
          </a:prstGeom>
          <a:solidFill>
            <a:sysClr val="window" lastClr="FFFFFF"/>
          </a:solidFill>
          <a:ln w="12700" cap="flat" cmpd="sng" algn="ctr">
            <a:solidFill>
              <a:srgbClr val="008000"/>
            </a:solidFill>
            <a:prstDash val="solid"/>
            <a:miter lim="800000"/>
          </a:ln>
          <a:effectLst/>
        </p:spPr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/>
              <a:ea typeface="+mn-ea"/>
              <a:cs typeface="Avenir Book"/>
            </a:endParaRPr>
          </a:p>
        </p:txBody>
      </p:sp>
      <p:sp>
        <p:nvSpPr>
          <p:cNvPr id="90" name="Oval 40"/>
          <p:cNvSpPr/>
          <p:nvPr/>
        </p:nvSpPr>
        <p:spPr>
          <a:xfrm>
            <a:off x="6875674" y="3079761"/>
            <a:ext cx="240127" cy="24012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008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venir Book"/>
              <a:ea typeface="+mn-ea"/>
              <a:cs typeface="Avenir Book"/>
            </a:endParaRPr>
          </a:p>
        </p:txBody>
      </p:sp>
      <p:cxnSp>
        <p:nvCxnSpPr>
          <p:cNvPr id="91" name="Straight Arrow Connector 41"/>
          <p:cNvCxnSpPr>
            <a:stCxn id="87" idx="4"/>
            <a:endCxn id="90" idx="0"/>
          </p:cNvCxnSpPr>
          <p:nvPr/>
        </p:nvCxnSpPr>
        <p:spPr>
          <a:xfrm flipH="1">
            <a:off x="6995738" y="2895462"/>
            <a:ext cx="736" cy="184299"/>
          </a:xfrm>
          <a:prstGeom prst="straightConnector1">
            <a:avLst/>
          </a:prstGeom>
          <a:solidFill>
            <a:sysClr val="window" lastClr="FFFFFF"/>
          </a:solidFill>
          <a:ln w="12700" cap="flat" cmpd="sng" algn="ctr">
            <a:solidFill>
              <a:srgbClr val="008000"/>
            </a:solidFill>
            <a:prstDash val="solid"/>
            <a:miter lim="800000"/>
            <a:headEnd type="none"/>
            <a:tailEnd type="triangle"/>
          </a:ln>
          <a:effectLst/>
        </p:spPr>
      </p:cxnSp>
      <p:cxnSp>
        <p:nvCxnSpPr>
          <p:cNvPr id="92" name="Straight Arrow Connector 44"/>
          <p:cNvCxnSpPr>
            <a:stCxn id="90" idx="6"/>
            <a:endCxn id="88" idx="5"/>
          </p:cNvCxnSpPr>
          <p:nvPr/>
        </p:nvCxnSpPr>
        <p:spPr>
          <a:xfrm>
            <a:off x="7115802" y="3199825"/>
            <a:ext cx="221569" cy="881"/>
          </a:xfrm>
          <a:prstGeom prst="straightConnector1">
            <a:avLst/>
          </a:prstGeom>
          <a:solidFill>
            <a:sysClr val="window" lastClr="FFFFFF"/>
          </a:solidFill>
          <a:ln w="12700" cap="flat" cmpd="sng" algn="ctr">
            <a:solidFill>
              <a:srgbClr val="008000"/>
            </a:solidFill>
            <a:prstDash val="solid"/>
            <a:miter lim="800000"/>
            <a:headEnd type="none"/>
            <a:tailEnd type="triangle"/>
          </a:ln>
          <a:effectLst/>
        </p:spPr>
      </p:cxnSp>
      <p:sp>
        <p:nvSpPr>
          <p:cNvPr id="93" name="Oval 47"/>
          <p:cNvSpPr/>
          <p:nvPr/>
        </p:nvSpPr>
        <p:spPr>
          <a:xfrm>
            <a:off x="7986603" y="3076622"/>
            <a:ext cx="240127" cy="24012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008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venir Book"/>
              <a:ea typeface="+mn-ea"/>
              <a:cs typeface="Avenir Book"/>
            </a:endParaRPr>
          </a:p>
        </p:txBody>
      </p:sp>
      <p:cxnSp>
        <p:nvCxnSpPr>
          <p:cNvPr id="94" name="Straight Arrow Connector 48"/>
          <p:cNvCxnSpPr>
            <a:stCxn id="88" idx="2"/>
            <a:endCxn id="93" idx="2"/>
          </p:cNvCxnSpPr>
          <p:nvPr/>
        </p:nvCxnSpPr>
        <p:spPr>
          <a:xfrm flipV="1">
            <a:off x="7781943" y="3196686"/>
            <a:ext cx="204660" cy="4020"/>
          </a:xfrm>
          <a:prstGeom prst="straightConnector1">
            <a:avLst/>
          </a:prstGeom>
          <a:solidFill>
            <a:sysClr val="window" lastClr="FFFFFF"/>
          </a:solidFill>
          <a:ln w="12700" cap="flat" cmpd="sng" algn="ctr">
            <a:solidFill>
              <a:srgbClr val="008000"/>
            </a:solidFill>
            <a:prstDash val="solid"/>
            <a:miter lim="800000"/>
            <a:headEnd type="none"/>
            <a:tailEnd type="triangle"/>
          </a:ln>
          <a:effectLst/>
        </p:spPr>
      </p:cxnSp>
      <p:cxnSp>
        <p:nvCxnSpPr>
          <p:cNvPr id="101" name="Elbow Connector 100"/>
          <p:cNvCxnSpPr>
            <a:stCxn id="89" idx="2"/>
            <a:endCxn id="93" idx="0"/>
          </p:cNvCxnSpPr>
          <p:nvPr/>
        </p:nvCxnSpPr>
        <p:spPr>
          <a:xfrm>
            <a:off x="7809729" y="2789027"/>
            <a:ext cx="296938" cy="287595"/>
          </a:xfrm>
          <a:prstGeom prst="bentConnector2">
            <a:avLst/>
          </a:prstGeom>
          <a:ln w="9525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922" y="2646313"/>
            <a:ext cx="665404" cy="665404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1835213" y="1353034"/>
            <a:ext cx="5876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venir Next Regular"/>
                <a:cs typeface="Avenir Next Regular"/>
              </a:rPr>
              <a:t>Via an </a:t>
            </a:r>
            <a:r>
              <a:rPr lang="en-US" sz="2400" dirty="0">
                <a:latin typeface="Avenir Next Regular"/>
                <a:cs typeface="Avenir Next Regular"/>
              </a:rPr>
              <a:t>engine that puts equal emphasis to streaming and </a:t>
            </a:r>
            <a:r>
              <a:rPr lang="en-US" sz="2400" dirty="0" smtClean="0">
                <a:latin typeface="Avenir Next Regular"/>
                <a:cs typeface="Avenir Next Regular"/>
              </a:rPr>
              <a:t>batch processing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 flipH="1">
            <a:off x="3656158" y="3257505"/>
            <a:ext cx="706720" cy="47049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3749138" y="3409904"/>
            <a:ext cx="766142" cy="185143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>
            <a:off x="3882150" y="3409904"/>
            <a:ext cx="786416" cy="2582194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ight Arrow 124"/>
          <p:cNvSpPr/>
          <p:nvPr/>
        </p:nvSpPr>
        <p:spPr>
          <a:xfrm rot="10800000">
            <a:off x="5113433" y="2809383"/>
            <a:ext cx="1525377" cy="523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106448" y="1876815"/>
            <a:ext cx="1738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Real-time data </a:t>
            </a:r>
          </a:p>
          <a:p>
            <a:r>
              <a:rPr lang="en-US" dirty="0" smtClean="0">
                <a:latin typeface="Avenir Next Regular"/>
                <a:cs typeface="Avenir Next Regular"/>
              </a:rPr>
              <a:t>streams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31" name="Titel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building?</a:t>
            </a:r>
            <a:endParaRPr lang="en-US" dirty="0"/>
          </a:p>
        </p:txBody>
      </p:sp>
      <p:sp>
        <p:nvSpPr>
          <p:cNvPr id="60" name="TextBox 9"/>
          <p:cNvSpPr txBox="1"/>
          <p:nvPr/>
        </p:nvSpPr>
        <p:spPr>
          <a:xfrm>
            <a:off x="4600225" y="3224441"/>
            <a:ext cx="711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(master)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96447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896330" y="2382215"/>
            <a:ext cx="15578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Python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Rectangle 4"/>
          <p:cNvSpPr/>
          <p:nvPr/>
        </p:nvSpPr>
        <p:spPr>
          <a:xfrm rot="16200000">
            <a:off x="1463599" y="2382211"/>
            <a:ext cx="15578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Gelly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6" name="Rectangle 5"/>
          <p:cNvSpPr/>
          <p:nvPr/>
        </p:nvSpPr>
        <p:spPr>
          <a:xfrm rot="16200000">
            <a:off x="2024513" y="2382215"/>
            <a:ext cx="15578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Table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2564255" y="2382214"/>
            <a:ext cx="15578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ML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8" name="Rectangle 7"/>
          <p:cNvSpPr/>
          <p:nvPr/>
        </p:nvSpPr>
        <p:spPr>
          <a:xfrm rot="16200000">
            <a:off x="3637415" y="2382212"/>
            <a:ext cx="1557867" cy="406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SAMOA</a:t>
            </a:r>
            <a:endParaRPr lang="en-US" dirty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72063" y="4106251"/>
            <a:ext cx="2584449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Flink</a:t>
            </a:r>
            <a:r>
              <a:rPr lang="en-US" dirty="0" smtClean="0">
                <a:latin typeface="Avenir Next Regular"/>
                <a:cs typeface="Avenir Next Regular"/>
              </a:rPr>
              <a:t> Optimizer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61482" y="3564385"/>
            <a:ext cx="2595031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DataSet</a:t>
            </a:r>
            <a:r>
              <a:rPr lang="en-US" dirty="0" smtClean="0">
                <a:latin typeface="Avenir Next Regular"/>
                <a:cs typeface="Avenir Next Regular"/>
              </a:rPr>
              <a:t> (Java/</a:t>
            </a:r>
            <a:r>
              <a:rPr lang="en-US" dirty="0" err="1" smtClean="0">
                <a:latin typeface="Avenir Next Regular"/>
                <a:cs typeface="Avenir Next Regular"/>
              </a:rPr>
              <a:t>Scala</a:t>
            </a:r>
            <a:r>
              <a:rPr lang="en-US" dirty="0" smtClean="0">
                <a:latin typeface="Avenir Next Regular"/>
                <a:cs typeface="Avenir Next Regular"/>
              </a:rPr>
              <a:t>)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13148" y="3564385"/>
            <a:ext cx="2777063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DataStream (Java/</a:t>
            </a:r>
            <a:r>
              <a:rPr lang="en-US" dirty="0" err="1" smtClean="0">
                <a:latin typeface="Avenir Next Regular"/>
                <a:cs typeface="Avenir Next Regular"/>
              </a:rPr>
              <a:t>Scala</a:t>
            </a:r>
            <a:r>
              <a:rPr lang="en-US" dirty="0" smtClean="0">
                <a:latin typeface="Avenir Next Regular"/>
                <a:cs typeface="Avenir Next Regular"/>
              </a:rPr>
              <a:t>)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13148" y="4106251"/>
            <a:ext cx="2777063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Stream Builder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432779" y="3610952"/>
            <a:ext cx="939801" cy="846667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Avenir Next Regular"/>
                <a:cs typeface="Avenir Next Regular"/>
              </a:rPr>
              <a:t>Hadoop</a:t>
            </a:r>
            <a:r>
              <a:rPr lang="en-US" sz="1600" dirty="0" smtClean="0">
                <a:latin typeface="Avenir Next Regular"/>
                <a:cs typeface="Avenir Next Regular"/>
              </a:rPr>
              <a:t> M/R</a:t>
            </a:r>
            <a:endParaRPr lang="en-US" sz="1600" dirty="0">
              <a:latin typeface="Avenir Next Regular"/>
              <a:cs typeface="Avenir Next Regular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346" y="4665051"/>
            <a:ext cx="65108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Flink</a:t>
            </a:r>
            <a:r>
              <a:rPr lang="en-US" dirty="0" smtClean="0">
                <a:latin typeface="Avenir Next Regular"/>
                <a:cs typeface="Avenir Next Regular"/>
              </a:rPr>
              <a:t> Runtime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9351" y="5204801"/>
            <a:ext cx="1159931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Local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59933" y="5204801"/>
            <a:ext cx="1159931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Remote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3580" y="5204801"/>
            <a:ext cx="1159931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Yarn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323210" y="5204801"/>
            <a:ext cx="1066806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Tez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25482" y="5204801"/>
            <a:ext cx="1464731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Embedded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20" name="Rectangle 19"/>
          <p:cNvSpPr/>
          <p:nvPr/>
        </p:nvSpPr>
        <p:spPr>
          <a:xfrm rot="16200000">
            <a:off x="3074380" y="2390666"/>
            <a:ext cx="1557867" cy="406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Dataflow</a:t>
            </a:r>
            <a:endParaRPr lang="en-US" dirty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sp>
        <p:nvSpPr>
          <p:cNvPr id="21" name="Rectangle 20"/>
          <p:cNvSpPr/>
          <p:nvPr/>
        </p:nvSpPr>
        <p:spPr>
          <a:xfrm rot="16200000">
            <a:off x="4132705" y="2390666"/>
            <a:ext cx="1557867" cy="406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Dataflow</a:t>
            </a:r>
            <a:endParaRPr lang="en-US" dirty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089405" y="1660769"/>
            <a:ext cx="2872154" cy="3004281"/>
          </a:xfrm>
          <a:prstGeom prst="ellipse">
            <a:avLst/>
          </a:prstGeom>
          <a:noFill/>
          <a:ln w="28575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789897" y="801077"/>
            <a:ext cx="30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Focus this talk on stream processing with </a:t>
            </a:r>
            <a:r>
              <a:rPr lang="en-US" i="1" dirty="0" err="1" smtClean="0"/>
              <a:t>Flink</a:t>
            </a:r>
            <a:endParaRPr lang="en-US" i="1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014589" y="1447408"/>
            <a:ext cx="662354" cy="8092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154" y="801077"/>
            <a:ext cx="3978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Batch processing with </a:t>
            </a:r>
            <a:r>
              <a:rPr lang="en-US" i="1" dirty="0" err="1" smtClean="0"/>
              <a:t>Flink</a:t>
            </a:r>
            <a:r>
              <a:rPr lang="en-US" i="1" dirty="0" smtClean="0"/>
              <a:t> more well-understood and with clear roadmap</a:t>
            </a:r>
            <a:endParaRPr lang="en-US" i="1" dirty="0"/>
          </a:p>
        </p:txBody>
      </p:sp>
      <p:sp>
        <p:nvSpPr>
          <p:cNvPr id="27" name="Rectangle 5"/>
          <p:cNvSpPr/>
          <p:nvPr/>
        </p:nvSpPr>
        <p:spPr>
          <a:xfrm rot="16200000">
            <a:off x="4641856" y="2382216"/>
            <a:ext cx="15578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Table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68409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of data streams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3466934"/>
            <a:ext cx="8229600" cy="265923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Create:</a:t>
            </a:r>
            <a:r>
              <a:rPr lang="en-US" dirty="0" smtClean="0"/>
              <a:t> create streams from event sources (machines, databases, logs, sensors, …)</a:t>
            </a:r>
          </a:p>
          <a:p>
            <a:pPr lvl="3"/>
            <a:endParaRPr lang="en-US" dirty="0" smtClean="0"/>
          </a:p>
          <a:p>
            <a:r>
              <a:rPr lang="en-US" b="1" dirty="0" smtClean="0"/>
              <a:t>Collect: </a:t>
            </a:r>
            <a:r>
              <a:rPr lang="en-US" dirty="0" smtClean="0"/>
              <a:t>collect and make streams available for consumption (e.g., Apache Kafka)</a:t>
            </a:r>
          </a:p>
          <a:p>
            <a:pPr lvl="4"/>
            <a:endParaRPr lang="en-US" dirty="0" smtClean="0"/>
          </a:p>
          <a:p>
            <a:r>
              <a:rPr lang="en-US" b="1" dirty="0" smtClean="0"/>
              <a:t>Process: </a:t>
            </a:r>
            <a:r>
              <a:rPr lang="en-US" dirty="0" smtClean="0"/>
              <a:t>process streams, possibly generating derived streams (e.g., Apache </a:t>
            </a:r>
            <a:r>
              <a:rPr lang="en-US" dirty="0" err="1" smtClean="0"/>
              <a:t>Flink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85" y="1505198"/>
            <a:ext cx="6489453" cy="196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71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"Speed layer" can be a stream processing system</a:t>
            </a:r>
          </a:p>
          <a:p>
            <a:r>
              <a:rPr lang="en-US" dirty="0" smtClean="0"/>
              <a:t>"Picks up" after the batch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5" y="1257300"/>
            <a:ext cx="6342185" cy="36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69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Kappa architecture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3663462"/>
            <a:ext cx="8229600" cy="246270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Need for batch &amp; speed layer not fundamental, practical with current tech</a:t>
            </a:r>
          </a:p>
          <a:p>
            <a:r>
              <a:rPr lang="en-US" dirty="0" smtClean="0"/>
              <a:t>Idea: use a stream processing system for all data processing</a:t>
            </a:r>
          </a:p>
          <a:p>
            <a:r>
              <a:rPr lang="en-US" dirty="0" smtClean="0"/>
              <a:t>They are all </a:t>
            </a:r>
            <a:r>
              <a:rPr lang="en-US" dirty="0" err="1" smtClean="0"/>
              <a:t>dataflows</a:t>
            </a:r>
            <a:r>
              <a:rPr lang="en-US" dirty="0" smtClean="0"/>
              <a:t> anyway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4054"/>
            <a:ext cx="6662615" cy="17838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462" y="6385121"/>
            <a:ext cx="812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radar.oreilly.com</a:t>
            </a:r>
            <a:r>
              <a:rPr lang="en-US" dirty="0"/>
              <a:t>/2014/07/questioning-the-lambda-</a:t>
            </a:r>
            <a:r>
              <a:rPr lang="en-US" dirty="0" err="1"/>
              <a:t>architecture.html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8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trip down memory lane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96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streaming with </a:t>
            </a:r>
            <a:r>
              <a:rPr lang="en-US" dirty="0" err="1" smtClean="0"/>
              <a:t>Flink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Flink</a:t>
            </a:r>
            <a:r>
              <a:rPr lang="en-US" dirty="0" smtClean="0"/>
              <a:t> is building a proper stream processing system</a:t>
            </a:r>
          </a:p>
          <a:p>
            <a:pPr lvl="1"/>
            <a:r>
              <a:rPr lang="en-US" dirty="0" smtClean="0"/>
              <a:t>that can execute both batch and stream jobs natively</a:t>
            </a:r>
          </a:p>
          <a:p>
            <a:pPr lvl="1"/>
            <a:r>
              <a:rPr lang="en-US" dirty="0" smtClean="0"/>
              <a:t>batch-only jobs pass via different optimization code path</a:t>
            </a:r>
          </a:p>
          <a:p>
            <a:pPr lvl="5"/>
            <a:endParaRPr lang="en-US" dirty="0" smtClean="0"/>
          </a:p>
          <a:p>
            <a:r>
              <a:rPr lang="en-US" dirty="0" err="1" smtClean="0"/>
              <a:t>Flink</a:t>
            </a:r>
            <a:r>
              <a:rPr lang="en-US" dirty="0" smtClean="0"/>
              <a:t> is building libraries and DSLs on top of both batch and streaming</a:t>
            </a:r>
          </a:p>
          <a:p>
            <a:pPr lvl="1"/>
            <a:r>
              <a:rPr lang="en-US" dirty="0" smtClean="0"/>
              <a:t>e.g., see recent Table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63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Additions to Kappa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Dataflow systems are good, but they are the bottom-most layer</a:t>
            </a:r>
          </a:p>
          <a:p>
            <a:pPr lvl="4"/>
            <a:endParaRPr lang="en-US" dirty="0"/>
          </a:p>
          <a:p>
            <a:r>
              <a:rPr lang="en-US" dirty="0" smtClean="0"/>
              <a:t>In addition to a streaming dataflow system, we need</a:t>
            </a:r>
          </a:p>
          <a:p>
            <a:pPr lvl="1"/>
            <a:r>
              <a:rPr lang="en-US" dirty="0" smtClean="0"/>
              <a:t>Different APIs (e.g., window definitions)</a:t>
            </a:r>
          </a:p>
          <a:p>
            <a:pPr lvl="1"/>
            <a:r>
              <a:rPr lang="en-US" dirty="0" smtClean="0"/>
              <a:t>Different optimization code paths</a:t>
            </a:r>
          </a:p>
          <a:p>
            <a:pPr lvl="1"/>
            <a:r>
              <a:rPr lang="en-US" dirty="0" smtClean="0"/>
              <a:t>Different management of local memory and disk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Our approach: build these on top of a common distributed streaming dataflow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538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blocks for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Pipelining</a:t>
            </a:r>
          </a:p>
          <a:p>
            <a:r>
              <a:rPr lang="en-US" b="1" dirty="0" smtClean="0"/>
              <a:t>Replay</a:t>
            </a:r>
          </a:p>
          <a:p>
            <a:r>
              <a:rPr lang="en-US" b="1" dirty="0" smtClean="0"/>
              <a:t>Operator state</a:t>
            </a:r>
          </a:p>
          <a:p>
            <a:r>
              <a:rPr lang="en-US" b="1" dirty="0" smtClean="0"/>
              <a:t>State backup</a:t>
            </a:r>
          </a:p>
          <a:p>
            <a:r>
              <a:rPr lang="en-US" dirty="0" smtClean="0"/>
              <a:t>High-level language(s)</a:t>
            </a:r>
          </a:p>
          <a:p>
            <a:r>
              <a:rPr lang="en-US" dirty="0" smtClean="0"/>
              <a:t>Integration with static sources</a:t>
            </a:r>
          </a:p>
          <a:p>
            <a:r>
              <a:rPr lang="en-US" dirty="0" smtClean="0"/>
              <a:t>High availability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0893" y="5664499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See also: </a:t>
            </a:r>
          </a:p>
          <a:p>
            <a:pPr marL="285750" indent="-285750">
              <a:buFont typeface="Arial"/>
              <a:buChar char="•"/>
            </a:pPr>
            <a:r>
              <a:rPr lang="en-US" i="1" dirty="0" err="1" smtClean="0"/>
              <a:t>Stonebraker</a:t>
            </a:r>
            <a:r>
              <a:rPr lang="en-US" i="1" dirty="0" smtClean="0"/>
              <a:t> et al. "The 8 requirements of real-time stream processing."</a:t>
            </a:r>
          </a:p>
          <a:p>
            <a:pPr marL="285750" indent="-285750">
              <a:buFont typeface="Arial"/>
              <a:buChar char="•"/>
            </a:pPr>
            <a:r>
              <a:rPr lang="en-US" i="1" dirty="0"/>
              <a:t>https://</a:t>
            </a:r>
            <a:r>
              <a:rPr lang="en-US" i="1" dirty="0" err="1"/>
              <a:t>highlyscalable.wordpress.com</a:t>
            </a:r>
            <a:r>
              <a:rPr lang="en-US" i="1" dirty="0"/>
              <a:t>/2013/08/20/in-stream-big-data-processing/</a:t>
            </a:r>
          </a:p>
        </p:txBody>
      </p:sp>
    </p:spTree>
    <p:extLst>
      <p:ext uri="{BB962C8B-B14F-4D97-AF65-F5344CB8AC3E}">
        <p14:creationId xmlns:p14="http://schemas.microsoft.com/office/powerpoint/2010/main" val="4169345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blocks for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Pipelining</a:t>
            </a:r>
          </a:p>
          <a:p>
            <a:pPr lvl="1"/>
            <a:r>
              <a:rPr lang="en-US" dirty="0" smtClean="0"/>
              <a:t>"Keep the data moving"</a:t>
            </a:r>
          </a:p>
          <a:p>
            <a:r>
              <a:rPr lang="en-US" dirty="0" smtClean="0"/>
              <a:t>Replay</a:t>
            </a:r>
          </a:p>
          <a:p>
            <a:pPr lvl="1"/>
            <a:r>
              <a:rPr lang="en-US" dirty="0" smtClean="0"/>
              <a:t>Tolerate machine failures</a:t>
            </a:r>
          </a:p>
          <a:p>
            <a:r>
              <a:rPr lang="en-US" dirty="0" smtClean="0"/>
              <a:t>Operator state</a:t>
            </a:r>
          </a:p>
          <a:p>
            <a:pPr lvl="1"/>
            <a:r>
              <a:rPr lang="en-US" dirty="0" smtClean="0"/>
              <a:t>For anything more interesting than filters</a:t>
            </a:r>
          </a:p>
          <a:p>
            <a:r>
              <a:rPr lang="en-US" dirty="0" smtClean="0"/>
              <a:t>State backup/restore</a:t>
            </a:r>
          </a:p>
          <a:p>
            <a:pPr lvl="1"/>
            <a:r>
              <a:rPr lang="en-US" dirty="0" smtClean="0"/>
              <a:t>App does not worry about duplicates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893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Flink</a:t>
            </a:r>
            <a:r>
              <a:rPr lang="en-US" dirty="0" smtClean="0"/>
              <a:t> has always had pipelining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Pipelined shuffles inspired by databases (e.g., Impala) used for batch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Later, DataStream API used the same mechanism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993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Grafik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846" y="1714695"/>
            <a:ext cx="8256954" cy="44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23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Storm acknowledges individual events (records)</a:t>
            </a:r>
          </a:p>
          <a:p>
            <a:pPr lvl="4"/>
            <a:endParaRPr lang="en-US" dirty="0"/>
          </a:p>
          <a:p>
            <a:r>
              <a:rPr lang="en-US" dirty="0" err="1" smtClean="0"/>
              <a:t>Flink</a:t>
            </a:r>
            <a:r>
              <a:rPr lang="en-US" dirty="0" smtClean="0"/>
              <a:t> acknowledges batches of records</a:t>
            </a:r>
          </a:p>
          <a:p>
            <a:pPr lvl="1"/>
            <a:r>
              <a:rPr lang="en-US" dirty="0" smtClean="0"/>
              <a:t>Less overhead in failure-free case</a:t>
            </a:r>
          </a:p>
          <a:p>
            <a:pPr lvl="1"/>
            <a:r>
              <a:rPr lang="en-US" dirty="0" smtClean="0"/>
              <a:t>Works only with fault tolerant data sources (e.g., Kafka)</a:t>
            </a:r>
            <a:endParaRPr lang="en-US" dirty="0"/>
          </a:p>
          <a:p>
            <a:pPr lvl="1"/>
            <a:r>
              <a:rPr lang="en-US" dirty="0" smtClean="0"/>
              <a:t>Coming: Retaining batches input data in Flink sources for replay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28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Flink</a:t>
            </a:r>
            <a:r>
              <a:rPr lang="en-US" dirty="0" smtClean="0"/>
              <a:t> operators can keep state</a:t>
            </a:r>
          </a:p>
          <a:p>
            <a:pPr lvl="1"/>
            <a:r>
              <a:rPr lang="en-US" dirty="0" smtClean="0"/>
              <a:t>in the form of user-defined arbitrary objects (e.g., </a:t>
            </a:r>
            <a:r>
              <a:rPr lang="en-US" dirty="0" err="1" smtClean="0"/>
              <a:t>HashMap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 the form of windows (e.g., keep the last 100 elements)</a:t>
            </a:r>
          </a:p>
          <a:p>
            <a:r>
              <a:rPr lang="en-US" dirty="0" smtClean="0"/>
              <a:t>Windows currently need to fit in memory</a:t>
            </a:r>
          </a:p>
          <a:p>
            <a:r>
              <a:rPr lang="en-US" dirty="0" smtClean="0"/>
              <a:t>Work in progress</a:t>
            </a:r>
          </a:p>
          <a:p>
            <a:pPr lvl="1"/>
            <a:r>
              <a:rPr lang="en-US" dirty="0" smtClean="0"/>
              <a:t>Move window state out-of-core</a:t>
            </a:r>
          </a:p>
          <a:p>
            <a:pPr lvl="1"/>
            <a:r>
              <a:rPr lang="en-US" dirty="0" smtClean="0"/>
              <a:t>Backup window state externally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598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Oval 1"/>
          <p:cNvSpPr/>
          <p:nvPr/>
        </p:nvSpPr>
        <p:spPr>
          <a:xfrm>
            <a:off x="4418574" y="3994896"/>
            <a:ext cx="525680" cy="525680"/>
          </a:xfrm>
          <a:prstGeom prst="ellipse">
            <a:avLst/>
          </a:prstGeom>
          <a:solidFill>
            <a:srgbClr val="34AD9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2"/>
          <p:cNvSpPr/>
          <p:nvPr/>
        </p:nvSpPr>
        <p:spPr>
          <a:xfrm>
            <a:off x="5906148" y="2854057"/>
            <a:ext cx="525680" cy="525680"/>
          </a:xfrm>
          <a:prstGeom prst="ellipse">
            <a:avLst/>
          </a:prstGeom>
          <a:solidFill>
            <a:srgbClr val="FEBE1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3"/>
          <p:cNvSpPr/>
          <p:nvPr/>
        </p:nvSpPr>
        <p:spPr>
          <a:xfrm>
            <a:off x="5906148" y="3994896"/>
            <a:ext cx="525680" cy="525680"/>
          </a:xfrm>
          <a:prstGeom prst="ellipse">
            <a:avLst/>
          </a:prstGeom>
          <a:solidFill>
            <a:srgbClr val="34AD9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4"/>
          <p:cNvCxnSpPr>
            <a:stCxn id="5" idx="6"/>
            <a:endCxn id="7" idx="2"/>
          </p:cNvCxnSpPr>
          <p:nvPr/>
        </p:nvCxnSpPr>
        <p:spPr>
          <a:xfrm>
            <a:off x="4944254" y="4257737"/>
            <a:ext cx="9618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5"/>
          <p:cNvCxnSpPr>
            <a:stCxn id="12" idx="5"/>
            <a:endCxn id="20" idx="1"/>
          </p:cNvCxnSpPr>
          <p:nvPr/>
        </p:nvCxnSpPr>
        <p:spPr>
          <a:xfrm>
            <a:off x="6354844" y="2477161"/>
            <a:ext cx="1148099" cy="5966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6"/>
          <p:cNvSpPr/>
          <p:nvPr/>
        </p:nvSpPr>
        <p:spPr>
          <a:xfrm>
            <a:off x="4418574" y="2854061"/>
            <a:ext cx="525680" cy="525680"/>
          </a:xfrm>
          <a:prstGeom prst="ellipse">
            <a:avLst/>
          </a:prstGeom>
          <a:solidFill>
            <a:srgbClr val="FEBE1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7"/>
          <p:cNvCxnSpPr>
            <a:stCxn id="10" idx="6"/>
            <a:endCxn id="6" idx="2"/>
          </p:cNvCxnSpPr>
          <p:nvPr/>
        </p:nvCxnSpPr>
        <p:spPr>
          <a:xfrm flipV="1">
            <a:off x="4944254" y="3116898"/>
            <a:ext cx="961894" cy="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0"/>
          <p:cNvSpPr/>
          <p:nvPr/>
        </p:nvSpPr>
        <p:spPr>
          <a:xfrm>
            <a:off x="5906148" y="2028465"/>
            <a:ext cx="525680" cy="525680"/>
          </a:xfrm>
          <a:prstGeom prst="ellipse">
            <a:avLst/>
          </a:prstGeom>
          <a:solidFill>
            <a:srgbClr val="FEBE1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1"/>
          <p:cNvSpPr/>
          <p:nvPr/>
        </p:nvSpPr>
        <p:spPr>
          <a:xfrm>
            <a:off x="4418574" y="2028469"/>
            <a:ext cx="525680" cy="525680"/>
          </a:xfrm>
          <a:prstGeom prst="ellipse">
            <a:avLst/>
          </a:prstGeom>
          <a:solidFill>
            <a:srgbClr val="FEBE1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2"/>
          <p:cNvCxnSpPr>
            <a:stCxn id="13" idx="6"/>
            <a:endCxn id="12" idx="2"/>
          </p:cNvCxnSpPr>
          <p:nvPr/>
        </p:nvCxnSpPr>
        <p:spPr>
          <a:xfrm flipV="1">
            <a:off x="4944254" y="2291306"/>
            <a:ext cx="961894" cy="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3"/>
          <p:cNvCxnSpPr>
            <a:stCxn id="13" idx="5"/>
            <a:endCxn id="6" idx="1"/>
          </p:cNvCxnSpPr>
          <p:nvPr/>
        </p:nvCxnSpPr>
        <p:spPr>
          <a:xfrm>
            <a:off x="4867270" y="2477165"/>
            <a:ext cx="1115862" cy="453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4"/>
          <p:cNvCxnSpPr>
            <a:stCxn id="10" idx="7"/>
            <a:endCxn id="12" idx="3"/>
          </p:cNvCxnSpPr>
          <p:nvPr/>
        </p:nvCxnSpPr>
        <p:spPr>
          <a:xfrm flipV="1">
            <a:off x="4867270" y="2477161"/>
            <a:ext cx="1115862" cy="4538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5"/>
          <p:cNvSpPr/>
          <p:nvPr/>
        </p:nvSpPr>
        <p:spPr>
          <a:xfrm>
            <a:off x="4418574" y="4816434"/>
            <a:ext cx="525680" cy="525680"/>
          </a:xfrm>
          <a:prstGeom prst="ellipse">
            <a:avLst/>
          </a:prstGeom>
          <a:solidFill>
            <a:srgbClr val="34AD9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Oval 16"/>
          <p:cNvSpPr/>
          <p:nvPr/>
        </p:nvSpPr>
        <p:spPr>
          <a:xfrm>
            <a:off x="5906148" y="4816434"/>
            <a:ext cx="525680" cy="525680"/>
          </a:xfrm>
          <a:prstGeom prst="ellipse">
            <a:avLst/>
          </a:prstGeom>
          <a:solidFill>
            <a:srgbClr val="34AD9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Arrow Connector 17"/>
          <p:cNvCxnSpPr>
            <a:stCxn id="17" idx="6"/>
            <a:endCxn id="18" idx="2"/>
          </p:cNvCxnSpPr>
          <p:nvPr/>
        </p:nvCxnSpPr>
        <p:spPr>
          <a:xfrm>
            <a:off x="4944254" y="5079274"/>
            <a:ext cx="9618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8"/>
          <p:cNvSpPr/>
          <p:nvPr/>
        </p:nvSpPr>
        <p:spPr>
          <a:xfrm>
            <a:off x="7425960" y="2996868"/>
            <a:ext cx="525680" cy="525680"/>
          </a:xfrm>
          <a:prstGeom prst="ellipse">
            <a:avLst/>
          </a:prstGeom>
          <a:solidFill>
            <a:srgbClr val="FEBE1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19"/>
          <p:cNvSpPr/>
          <p:nvPr/>
        </p:nvSpPr>
        <p:spPr>
          <a:xfrm>
            <a:off x="7425960" y="3842020"/>
            <a:ext cx="525680" cy="525680"/>
          </a:xfrm>
          <a:prstGeom prst="ellipse">
            <a:avLst/>
          </a:prstGeom>
          <a:solidFill>
            <a:srgbClr val="FEBE1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Arrow Connector 20"/>
          <p:cNvCxnSpPr>
            <a:stCxn id="6" idx="5"/>
            <a:endCxn id="21" idx="1"/>
          </p:cNvCxnSpPr>
          <p:nvPr/>
        </p:nvCxnSpPr>
        <p:spPr>
          <a:xfrm>
            <a:off x="6354844" y="3302753"/>
            <a:ext cx="1148099" cy="6162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1"/>
          <p:cNvCxnSpPr>
            <a:stCxn id="7" idx="7"/>
            <a:endCxn id="20" idx="2"/>
          </p:cNvCxnSpPr>
          <p:nvPr/>
        </p:nvCxnSpPr>
        <p:spPr>
          <a:xfrm flipV="1">
            <a:off x="6354844" y="3259709"/>
            <a:ext cx="1071115" cy="8121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2"/>
          <p:cNvCxnSpPr>
            <a:stCxn id="18" idx="6"/>
            <a:endCxn id="21" idx="3"/>
          </p:cNvCxnSpPr>
          <p:nvPr/>
        </p:nvCxnSpPr>
        <p:spPr>
          <a:xfrm flipV="1">
            <a:off x="6431829" y="4290716"/>
            <a:ext cx="1071115" cy="7885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3"/>
          <p:cNvCxnSpPr>
            <a:stCxn id="7" idx="6"/>
            <a:endCxn id="21" idx="2"/>
          </p:cNvCxnSpPr>
          <p:nvPr/>
        </p:nvCxnSpPr>
        <p:spPr>
          <a:xfrm flipV="1">
            <a:off x="6431829" y="4104861"/>
            <a:ext cx="994131" cy="152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4"/>
          <p:cNvCxnSpPr>
            <a:stCxn id="18" idx="7"/>
            <a:endCxn id="20" idx="3"/>
          </p:cNvCxnSpPr>
          <p:nvPr/>
        </p:nvCxnSpPr>
        <p:spPr>
          <a:xfrm flipV="1">
            <a:off x="6354844" y="3445564"/>
            <a:ext cx="1148099" cy="14478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738051" y="5989320"/>
            <a:ext cx="749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Chandy-Lamport</a:t>
            </a:r>
            <a:r>
              <a:rPr lang="en-US" dirty="0" smtClean="0"/>
              <a:t> Algorithm for </a:t>
            </a:r>
            <a:r>
              <a:rPr lang="en-US" dirty="0"/>
              <a:t>consistent </a:t>
            </a:r>
            <a:r>
              <a:rPr lang="en-US" dirty="0" smtClean="0"/>
              <a:t>asynchronous distributed snapshots</a:t>
            </a:r>
            <a:endParaRPr lang="en-US" dirty="0"/>
          </a:p>
        </p:txBody>
      </p:sp>
      <p:cxnSp>
        <p:nvCxnSpPr>
          <p:cNvPr id="30" name="Gerader Verbinder 29"/>
          <p:cNvCxnSpPr/>
          <p:nvPr/>
        </p:nvCxnSpPr>
        <p:spPr>
          <a:xfrm>
            <a:off x="5983780" y="2007974"/>
            <a:ext cx="0" cy="675638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 flipH="1">
            <a:off x="6319623" y="3107029"/>
            <a:ext cx="336553" cy="503926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/>
          <p:nvPr/>
        </p:nvCxnSpPr>
        <p:spPr>
          <a:xfrm>
            <a:off x="6168988" y="4008763"/>
            <a:ext cx="1" cy="515632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>
            <a:off x="6617683" y="4365246"/>
            <a:ext cx="224348" cy="239477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7381402" y="4199671"/>
            <a:ext cx="224348" cy="239477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feld 37"/>
          <p:cNvSpPr txBox="1"/>
          <p:nvPr/>
        </p:nvSpPr>
        <p:spPr>
          <a:xfrm>
            <a:off x="394223" y="1785743"/>
            <a:ext cx="2704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Pushes checkpoint barriers</a:t>
            </a:r>
            <a:br>
              <a:rPr lang="en-US" dirty="0" smtClean="0"/>
            </a:br>
            <a:r>
              <a:rPr lang="en-US" dirty="0" smtClean="0"/>
              <a:t>through the data flow</a:t>
            </a:r>
            <a:endParaRPr lang="en-US" dirty="0"/>
          </a:p>
        </p:txBody>
      </p:sp>
      <p:sp>
        <p:nvSpPr>
          <p:cNvPr id="44" name="Textfeld 43"/>
          <p:cNvSpPr txBox="1"/>
          <p:nvPr/>
        </p:nvSpPr>
        <p:spPr>
          <a:xfrm>
            <a:off x="6015650" y="1602589"/>
            <a:ext cx="1673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 smtClean="0"/>
              <a:t>Operator checkpoint</a:t>
            </a:r>
            <a:br>
              <a:rPr lang="en-US" sz="1400" i="1" dirty="0" smtClean="0"/>
            </a:br>
            <a:r>
              <a:rPr lang="en-US" sz="1400" i="1" dirty="0" smtClean="0"/>
              <a:t>starting</a:t>
            </a:r>
            <a:endParaRPr lang="en-US" sz="1400" i="1" dirty="0"/>
          </a:p>
        </p:txBody>
      </p:sp>
      <p:sp>
        <p:nvSpPr>
          <p:cNvPr id="45" name="Freihandform 44"/>
          <p:cNvSpPr/>
          <p:nvPr/>
        </p:nvSpPr>
        <p:spPr>
          <a:xfrm>
            <a:off x="6314502" y="1903916"/>
            <a:ext cx="461963" cy="357188"/>
          </a:xfrm>
          <a:custGeom>
            <a:avLst/>
            <a:gdLst>
              <a:gd name="connsiteX0" fmla="*/ 461963 w 461963"/>
              <a:gd name="connsiteY0" fmla="*/ 0 h 357188"/>
              <a:gd name="connsiteX1" fmla="*/ 342900 w 461963"/>
              <a:gd name="connsiteY1" fmla="*/ 247650 h 357188"/>
              <a:gd name="connsiteX2" fmla="*/ 0 w 461963"/>
              <a:gd name="connsiteY2" fmla="*/ 357188 h 357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963" h="357188">
                <a:moveTo>
                  <a:pt x="461963" y="0"/>
                </a:moveTo>
                <a:cubicBezTo>
                  <a:pt x="440928" y="94059"/>
                  <a:pt x="419894" y="188119"/>
                  <a:pt x="342900" y="247650"/>
                </a:cubicBezTo>
                <a:cubicBezTo>
                  <a:pt x="265906" y="307181"/>
                  <a:pt x="132953" y="332184"/>
                  <a:pt x="0" y="35718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feld 45"/>
          <p:cNvSpPr txBox="1"/>
          <p:nvPr/>
        </p:nvSpPr>
        <p:spPr>
          <a:xfrm>
            <a:off x="7029889" y="2578511"/>
            <a:ext cx="1394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Checkpoint done</a:t>
            </a:r>
            <a:endParaRPr lang="en-US" sz="1400" i="1" dirty="0"/>
          </a:p>
        </p:txBody>
      </p:sp>
      <p:sp>
        <p:nvSpPr>
          <p:cNvPr id="47" name="Freihandform 46"/>
          <p:cNvSpPr/>
          <p:nvPr/>
        </p:nvSpPr>
        <p:spPr>
          <a:xfrm rot="10642132">
            <a:off x="6259860" y="2740771"/>
            <a:ext cx="780876" cy="454647"/>
          </a:xfrm>
          <a:custGeom>
            <a:avLst/>
            <a:gdLst>
              <a:gd name="connsiteX0" fmla="*/ 0 w 571500"/>
              <a:gd name="connsiteY0" fmla="*/ 328612 h 328612"/>
              <a:gd name="connsiteX1" fmla="*/ 376238 w 571500"/>
              <a:gd name="connsiteY1" fmla="*/ 252412 h 328612"/>
              <a:gd name="connsiteX2" fmla="*/ 571500 w 571500"/>
              <a:gd name="connsiteY2" fmla="*/ 0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1500" h="328612">
                <a:moveTo>
                  <a:pt x="0" y="328612"/>
                </a:moveTo>
                <a:cubicBezTo>
                  <a:pt x="140494" y="317896"/>
                  <a:pt x="280988" y="307181"/>
                  <a:pt x="376238" y="252412"/>
                </a:cubicBezTo>
                <a:cubicBezTo>
                  <a:pt x="471488" y="197643"/>
                  <a:pt x="521494" y="98821"/>
                  <a:pt x="57150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759506" y="3361543"/>
            <a:ext cx="2353328" cy="256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</a:t>
            </a:r>
            <a:endParaRPr lang="en-US" dirty="0"/>
          </a:p>
        </p:txBody>
      </p:sp>
      <p:cxnSp>
        <p:nvCxnSpPr>
          <p:cNvPr id="48" name="Gerader Verbinder 47"/>
          <p:cNvCxnSpPr/>
          <p:nvPr/>
        </p:nvCxnSpPr>
        <p:spPr>
          <a:xfrm>
            <a:off x="1884032" y="3067382"/>
            <a:ext cx="0" cy="84521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feld 51"/>
          <p:cNvSpPr txBox="1"/>
          <p:nvPr/>
        </p:nvSpPr>
        <p:spPr>
          <a:xfrm>
            <a:off x="1653627" y="2773221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barrier</a:t>
            </a:r>
            <a:endParaRPr lang="en-US" sz="1400" i="1" dirty="0"/>
          </a:p>
        </p:txBody>
      </p:sp>
      <p:sp>
        <p:nvSpPr>
          <p:cNvPr id="53" name="Textfeld 52"/>
          <p:cNvSpPr txBox="1"/>
          <p:nvPr/>
        </p:nvSpPr>
        <p:spPr>
          <a:xfrm>
            <a:off x="1969857" y="3672862"/>
            <a:ext cx="1442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Before barrier =</a:t>
            </a:r>
          </a:p>
          <a:p>
            <a:r>
              <a:rPr lang="en-US" sz="1200" i="1" dirty="0" smtClean="0"/>
              <a:t>part of the snapshot</a:t>
            </a:r>
            <a:endParaRPr lang="en-US" sz="1200" i="1" dirty="0"/>
          </a:p>
        </p:txBody>
      </p:sp>
      <p:sp>
        <p:nvSpPr>
          <p:cNvPr id="54" name="Textfeld 53"/>
          <p:cNvSpPr txBox="1"/>
          <p:nvPr/>
        </p:nvSpPr>
        <p:spPr>
          <a:xfrm>
            <a:off x="593170" y="3687446"/>
            <a:ext cx="1160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After barrier =</a:t>
            </a:r>
          </a:p>
          <a:p>
            <a:r>
              <a:rPr lang="en-US" sz="1200" i="1" dirty="0" smtClean="0"/>
              <a:t>Not in snapshot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6805540" y="5228841"/>
            <a:ext cx="1394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Checkpoint done</a:t>
            </a:r>
            <a:endParaRPr lang="en-US" sz="1400" i="1" dirty="0"/>
          </a:p>
        </p:txBody>
      </p:sp>
      <p:sp>
        <p:nvSpPr>
          <p:cNvPr id="56" name="Freihandform 55"/>
          <p:cNvSpPr/>
          <p:nvPr/>
        </p:nvSpPr>
        <p:spPr>
          <a:xfrm flipH="1">
            <a:off x="6175338" y="5145771"/>
            <a:ext cx="719748" cy="235946"/>
          </a:xfrm>
          <a:custGeom>
            <a:avLst/>
            <a:gdLst>
              <a:gd name="connsiteX0" fmla="*/ 0 w 571500"/>
              <a:gd name="connsiteY0" fmla="*/ 328612 h 328612"/>
              <a:gd name="connsiteX1" fmla="*/ 376238 w 571500"/>
              <a:gd name="connsiteY1" fmla="*/ 252412 h 328612"/>
              <a:gd name="connsiteX2" fmla="*/ 571500 w 571500"/>
              <a:gd name="connsiteY2" fmla="*/ 0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1500" h="328612">
                <a:moveTo>
                  <a:pt x="0" y="328612"/>
                </a:moveTo>
                <a:cubicBezTo>
                  <a:pt x="140494" y="317896"/>
                  <a:pt x="280988" y="307181"/>
                  <a:pt x="376238" y="252412"/>
                </a:cubicBezTo>
                <a:cubicBezTo>
                  <a:pt x="471488" y="197643"/>
                  <a:pt x="521494" y="98821"/>
                  <a:pt x="57150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extfeld 56"/>
          <p:cNvSpPr txBox="1"/>
          <p:nvPr/>
        </p:nvSpPr>
        <p:spPr>
          <a:xfrm>
            <a:off x="3798229" y="3505200"/>
            <a:ext cx="1816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checkpoint in progress</a:t>
            </a:r>
            <a:endParaRPr lang="en-US" sz="1400" i="1" dirty="0"/>
          </a:p>
        </p:txBody>
      </p:sp>
      <p:sp>
        <p:nvSpPr>
          <p:cNvPr id="60" name="Freihandform 59"/>
          <p:cNvSpPr/>
          <p:nvPr/>
        </p:nvSpPr>
        <p:spPr>
          <a:xfrm rot="15711590">
            <a:off x="5570410" y="3693780"/>
            <a:ext cx="461963" cy="357188"/>
          </a:xfrm>
          <a:custGeom>
            <a:avLst/>
            <a:gdLst>
              <a:gd name="connsiteX0" fmla="*/ 461963 w 461963"/>
              <a:gd name="connsiteY0" fmla="*/ 0 h 357188"/>
              <a:gd name="connsiteX1" fmla="*/ 342900 w 461963"/>
              <a:gd name="connsiteY1" fmla="*/ 247650 h 357188"/>
              <a:gd name="connsiteX2" fmla="*/ 0 w 461963"/>
              <a:gd name="connsiteY2" fmla="*/ 357188 h 357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963" h="357188">
                <a:moveTo>
                  <a:pt x="461963" y="0"/>
                </a:moveTo>
                <a:cubicBezTo>
                  <a:pt x="440928" y="94059"/>
                  <a:pt x="419894" y="188119"/>
                  <a:pt x="342900" y="247650"/>
                </a:cubicBezTo>
                <a:cubicBezTo>
                  <a:pt x="265906" y="307181"/>
                  <a:pt x="132953" y="332184"/>
                  <a:pt x="0" y="35718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Gerade Verbindung mit Pfeil 61"/>
          <p:cNvCxnSpPr/>
          <p:nvPr/>
        </p:nvCxnSpPr>
        <p:spPr>
          <a:xfrm>
            <a:off x="854756" y="3505200"/>
            <a:ext cx="383494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/>
          <p:nvPr/>
        </p:nvCxnSpPr>
        <p:spPr>
          <a:xfrm>
            <a:off x="2639106" y="3505200"/>
            <a:ext cx="383494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feld 63"/>
          <p:cNvSpPr txBox="1"/>
          <p:nvPr/>
        </p:nvSpPr>
        <p:spPr>
          <a:xfrm>
            <a:off x="110870" y="4138247"/>
            <a:ext cx="1816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(backup till next snapshot)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53947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Flink</a:t>
            </a:r>
            <a:r>
              <a:rPr lang="en-US" dirty="0" smtClean="0"/>
              <a:t> Streaming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DataStream API has support for flexible windows</a:t>
            </a:r>
          </a:p>
          <a:p>
            <a:pPr lvl="4"/>
            <a:endParaRPr lang="en-US" dirty="0"/>
          </a:p>
          <a:p>
            <a:r>
              <a:rPr lang="en-US" dirty="0" smtClean="0"/>
              <a:t>Apache SAMOA on </a:t>
            </a:r>
            <a:r>
              <a:rPr lang="en-US" dirty="0" err="1" smtClean="0"/>
              <a:t>Flink</a:t>
            </a:r>
            <a:r>
              <a:rPr lang="en-US" dirty="0" smtClean="0"/>
              <a:t> for Machine Learning on streams</a:t>
            </a:r>
          </a:p>
          <a:p>
            <a:pPr lvl="4"/>
            <a:endParaRPr lang="en-US" dirty="0"/>
          </a:p>
          <a:p>
            <a:r>
              <a:rPr lang="en-US" dirty="0" smtClean="0"/>
              <a:t>Google Dataflow (stream functionality upcoming)</a:t>
            </a:r>
          </a:p>
          <a:p>
            <a:pPr lvl="4"/>
            <a:endParaRPr lang="en-US" dirty="0"/>
          </a:p>
          <a:p>
            <a:r>
              <a:rPr lang="en-US" dirty="0" smtClean="0"/>
              <a:t>Table API (window </a:t>
            </a:r>
            <a:r>
              <a:rPr lang="en-US" dirty="0" err="1" smtClean="0"/>
              <a:t>defs</a:t>
            </a:r>
            <a:r>
              <a:rPr lang="en-US" dirty="0" smtClean="0"/>
              <a:t> upcoming)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820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April 16,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55" y="1925632"/>
            <a:ext cx="6312310" cy="381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5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batch with streaming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83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+ Streaming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Making the switch from batch to streaming easy will be key to boost streaming </a:t>
            </a:r>
            <a:r>
              <a:rPr lang="en-US" dirty="0" smtClean="0"/>
              <a:t>adoption</a:t>
            </a:r>
          </a:p>
          <a:p>
            <a:pPr lvl="5"/>
            <a:endParaRPr lang="en-US" dirty="0"/>
          </a:p>
          <a:p>
            <a:r>
              <a:rPr lang="en-US" dirty="0" smtClean="0"/>
              <a:t>Applications will need to combine streaming and static data sources</a:t>
            </a:r>
          </a:p>
          <a:p>
            <a:pPr lvl="4"/>
            <a:endParaRPr lang="en-US" dirty="0"/>
          </a:p>
          <a:p>
            <a:r>
              <a:rPr lang="en-US" dirty="0" err="1" smtClean="0"/>
              <a:t>Flink</a:t>
            </a:r>
            <a:r>
              <a:rPr lang="en-US" dirty="0" smtClean="0"/>
              <a:t> supports this through a new </a:t>
            </a:r>
            <a:r>
              <a:rPr lang="en-US" i="1" dirty="0" smtClean="0"/>
              <a:t>hybrid runtime</a:t>
            </a:r>
            <a:r>
              <a:rPr lang="en-US" dirty="0" smtClean="0"/>
              <a:t> architecture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91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Two ways to think about computation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Operator-centric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Intermediate data-centric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25" y="2270602"/>
            <a:ext cx="4124895" cy="35898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2174875"/>
            <a:ext cx="1930400" cy="41474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59867" y="4660140"/>
            <a:ext cx="2493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Runtime built around</a:t>
            </a:r>
          </a:p>
          <a:p>
            <a:r>
              <a:rPr lang="en-US" dirty="0" smtClean="0">
                <a:latin typeface="Avenir Next Regular"/>
                <a:cs typeface="Avenir Next Regular"/>
              </a:rPr>
              <a:t>Intermediate Datasets</a:t>
            </a:r>
          </a:p>
          <a:p>
            <a:endParaRPr lang="en-US" dirty="0" smtClean="0">
              <a:latin typeface="Avenir Next Regular"/>
              <a:cs typeface="Avenir Next Regular"/>
            </a:endParaRPr>
          </a:p>
          <a:p>
            <a:r>
              <a:rPr lang="en-US" dirty="0" smtClean="0">
                <a:latin typeface="Avenir Next Regular"/>
                <a:cs typeface="Avenir Next Regular"/>
              </a:rPr>
              <a:t>e.g., Spark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6000" y="3459811"/>
            <a:ext cx="19415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Runtime built </a:t>
            </a:r>
          </a:p>
          <a:p>
            <a:r>
              <a:rPr lang="en-US" dirty="0" smtClean="0">
                <a:latin typeface="Avenir Next Regular"/>
                <a:cs typeface="Avenir Next Regular"/>
              </a:rPr>
              <a:t>around operators</a:t>
            </a:r>
          </a:p>
          <a:p>
            <a:endParaRPr lang="en-US" dirty="0" smtClean="0">
              <a:latin typeface="Avenir Next Regular"/>
              <a:cs typeface="Avenir Next Regular"/>
            </a:endParaRPr>
          </a:p>
          <a:p>
            <a:r>
              <a:rPr lang="en-US" dirty="0" smtClean="0">
                <a:latin typeface="Avenir Next Regular"/>
                <a:cs typeface="Avenir Next Regular"/>
              </a:rPr>
              <a:t>e.g., </a:t>
            </a:r>
            <a:r>
              <a:rPr lang="en-US" dirty="0" err="1" smtClean="0">
                <a:latin typeface="Avenir Next Regular"/>
                <a:cs typeface="Avenir Next Regular"/>
              </a:rPr>
              <a:t>Tez</a:t>
            </a:r>
            <a:r>
              <a:rPr lang="en-US" dirty="0" smtClean="0">
                <a:latin typeface="Avenir Next Regular"/>
                <a:cs typeface="Avenir Next Regular"/>
              </a:rPr>
              <a:t>, Flink*, </a:t>
            </a:r>
          </a:p>
          <a:p>
            <a:r>
              <a:rPr lang="en-US" dirty="0" smtClean="0">
                <a:latin typeface="Avenir Next Regular"/>
                <a:cs typeface="Avenir Next Regular"/>
              </a:rPr>
              <a:t>Dryad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0" name="TextBox 15"/>
          <p:cNvSpPr txBox="1"/>
          <p:nvPr/>
        </p:nvSpPr>
        <p:spPr>
          <a:xfrm>
            <a:off x="152619" y="6453467"/>
            <a:ext cx="2324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venir Next Regular"/>
                <a:cs typeface="Avenir Next Regular"/>
              </a:rPr>
              <a:t>* previous versions of Flink</a:t>
            </a:r>
            <a:endParaRPr lang="en-US" sz="1400" i="1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70189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runtime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33" y="1400289"/>
            <a:ext cx="1917700" cy="53211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4790" y="1291535"/>
            <a:ext cx="3753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Separating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control (program, scheduling)</a:t>
            </a:r>
            <a:r>
              <a:rPr lang="en-US" dirty="0"/>
              <a:t> </a:t>
            </a:r>
            <a:r>
              <a:rPr lang="en-US" dirty="0" smtClean="0"/>
              <a:t>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flow (data exchange)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1594" y="3953589"/>
            <a:ext cx="49025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Intermediate results </a:t>
            </a:r>
          </a:p>
          <a:p>
            <a:r>
              <a:rPr lang="en-US" dirty="0" smtClean="0"/>
              <a:t>are a handle to the data produced by an operator. Coordinate the "handshake" between data producer and data consumer.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pipelined or batch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US" dirty="0" smtClean="0"/>
              <a:t>phemeral or </a:t>
            </a:r>
            <a:r>
              <a:rPr lang="en-US" dirty="0" err="1" smtClean="0"/>
              <a:t>checkpointed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 or without back-pressure</a:t>
            </a:r>
          </a:p>
        </p:txBody>
      </p:sp>
      <p:sp>
        <p:nvSpPr>
          <p:cNvPr id="8" name="TextBox 5"/>
          <p:cNvSpPr txBox="1"/>
          <p:nvPr/>
        </p:nvSpPr>
        <p:spPr>
          <a:xfrm>
            <a:off x="3321594" y="2711634"/>
            <a:ext cx="5208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Operators </a:t>
            </a:r>
            <a:r>
              <a:rPr lang="en-US" dirty="0" smtClean="0"/>
              <a:t>execute program code, heavy</a:t>
            </a:r>
          </a:p>
          <a:p>
            <a:r>
              <a:rPr lang="en-US" dirty="0" smtClean="0"/>
              <a:t>Operations (sorting / hashing), build state, windows.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187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09" y="1152141"/>
            <a:ext cx="3011417" cy="301141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4065083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latin typeface="Avenir Next Regular"/>
                <a:cs typeface="Avenir Next Regular"/>
              </a:rPr>
              <a:t>flink.apache.org</a:t>
            </a:r>
            <a:r>
              <a:rPr lang="en-US" sz="3600" dirty="0" smtClean="0">
                <a:latin typeface="Avenir Next Regular"/>
                <a:cs typeface="Avenir Next Regular"/>
              </a:rPr>
              <a:t/>
            </a:r>
            <a:br>
              <a:rPr lang="en-US" sz="3600" dirty="0" smtClean="0">
                <a:latin typeface="Avenir Next Regular"/>
                <a:cs typeface="Avenir Next Regular"/>
              </a:rPr>
            </a:br>
            <a:r>
              <a:rPr lang="en-US" sz="3600" dirty="0" smtClean="0">
                <a:latin typeface="Avenir Next Regular"/>
                <a:cs typeface="Avenir Next Regular"/>
              </a:rPr>
              <a:t>@</a:t>
            </a:r>
            <a:r>
              <a:rPr lang="en-US" sz="3600" dirty="0" err="1" smtClean="0">
                <a:latin typeface="Avenir Next Regular"/>
                <a:cs typeface="Avenir Next Regular"/>
              </a:rPr>
              <a:t>ApacheFlink</a:t>
            </a:r>
            <a:endParaRPr lang="en-US" sz="36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699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7731" y="3019424"/>
            <a:ext cx="65108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Pact Optimizer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37731" y="2477558"/>
            <a:ext cx="65108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Pact API (Java)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7731" y="3578224"/>
            <a:ext cx="65108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Pact Runtime &amp; </a:t>
            </a:r>
            <a:r>
              <a:rPr lang="en-US" dirty="0" err="1" smtClean="0">
                <a:latin typeface="Avenir Next Regular"/>
                <a:cs typeface="Avenir Next Regular"/>
              </a:rPr>
              <a:t>Nephele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4267" y="154001"/>
            <a:ext cx="195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>
                <a:latin typeface="Avenir Next Regular"/>
                <a:cs typeface="Avenir Next Regular"/>
              </a:rPr>
              <a:t>Stratosphere 0.2</a:t>
            </a:r>
            <a:endParaRPr lang="en-US" i="1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8922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7731" y="3019424"/>
            <a:ext cx="65108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Stratosphere Optimizer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37731" y="2477558"/>
            <a:ext cx="31072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Pact API (Java)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7731" y="3578224"/>
            <a:ext cx="65108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Stratosphere Runtime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41331" y="2477558"/>
            <a:ext cx="31072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DataSet</a:t>
            </a:r>
            <a:r>
              <a:rPr lang="en-US" dirty="0" smtClean="0">
                <a:latin typeface="Avenir Next Regular"/>
                <a:cs typeface="Avenir Next Regular"/>
              </a:rPr>
              <a:t> API (</a:t>
            </a:r>
            <a:r>
              <a:rPr lang="en-US" dirty="0" err="1" smtClean="0">
                <a:latin typeface="Avenir Next Regular"/>
                <a:cs typeface="Avenir Next Regular"/>
              </a:rPr>
              <a:t>Scala</a:t>
            </a:r>
            <a:r>
              <a:rPr lang="en-US" dirty="0" smtClean="0">
                <a:latin typeface="Avenir Next Regular"/>
                <a:cs typeface="Avenir Next Regular"/>
              </a:rPr>
              <a:t>)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4267" y="154001"/>
            <a:ext cx="195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>
                <a:latin typeface="Avenir Next Regular"/>
                <a:cs typeface="Avenir Next Regular"/>
              </a:rPr>
              <a:t>Stratosphere 0.4</a:t>
            </a:r>
            <a:endParaRPr lang="en-US" i="1" dirty="0">
              <a:latin typeface="Avenir Next Regular"/>
              <a:cs typeface="Avenir Next Regular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7731" y="4168774"/>
            <a:ext cx="2125136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Local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30598" y="4168774"/>
            <a:ext cx="2125136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Remote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23462" y="4168774"/>
            <a:ext cx="2125136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Yarn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35813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37731" y="3019424"/>
            <a:ext cx="65108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Stratosphere Optimizer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37731" y="2477558"/>
            <a:ext cx="31072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DataSet</a:t>
            </a:r>
            <a:r>
              <a:rPr lang="en-US" dirty="0" smtClean="0">
                <a:latin typeface="Avenir Next Regular"/>
                <a:cs typeface="Avenir Next Regular"/>
              </a:rPr>
              <a:t> API (Java)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7731" y="3578224"/>
            <a:ext cx="65108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Stratosphere Runtime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41331" y="2477558"/>
            <a:ext cx="31072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DataSet</a:t>
            </a:r>
            <a:r>
              <a:rPr lang="en-US" dirty="0" smtClean="0">
                <a:latin typeface="Avenir Next Regular"/>
                <a:cs typeface="Avenir Next Regular"/>
              </a:rPr>
              <a:t> API (</a:t>
            </a:r>
            <a:r>
              <a:rPr lang="en-US" dirty="0" err="1" smtClean="0">
                <a:latin typeface="Avenir Next Regular"/>
                <a:cs typeface="Avenir Next Regular"/>
              </a:rPr>
              <a:t>Scala</a:t>
            </a:r>
            <a:r>
              <a:rPr lang="en-US" dirty="0" smtClean="0">
                <a:latin typeface="Avenir Next Regular"/>
                <a:cs typeface="Avenir Next Regular"/>
              </a:rPr>
              <a:t>)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44267" y="154001"/>
            <a:ext cx="195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>
                <a:latin typeface="Avenir Next Regular"/>
                <a:cs typeface="Avenir Next Regular"/>
              </a:rPr>
              <a:t>Stratosphere 0.5</a:t>
            </a:r>
            <a:endParaRPr lang="en-US" i="1" dirty="0">
              <a:latin typeface="Avenir Next Regular"/>
              <a:cs typeface="Avenir Next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37731" y="4168774"/>
            <a:ext cx="2125136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Local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30598" y="4168774"/>
            <a:ext cx="2125136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Remote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23462" y="4168774"/>
            <a:ext cx="2125136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Yarn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60505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37731" y="3019424"/>
            <a:ext cx="65108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Flink</a:t>
            </a:r>
            <a:r>
              <a:rPr lang="en-US" dirty="0" smtClean="0">
                <a:latin typeface="Avenir Next Regular"/>
                <a:cs typeface="Avenir Next Regular"/>
              </a:rPr>
              <a:t> Optimizer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37731" y="2477558"/>
            <a:ext cx="31072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DataSet</a:t>
            </a:r>
            <a:r>
              <a:rPr lang="en-US" dirty="0" smtClean="0">
                <a:latin typeface="Avenir Next Regular"/>
                <a:cs typeface="Avenir Next Regular"/>
              </a:rPr>
              <a:t> API (Java)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7731" y="3578224"/>
            <a:ext cx="65108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Flink</a:t>
            </a:r>
            <a:r>
              <a:rPr lang="en-US" dirty="0" smtClean="0">
                <a:latin typeface="Avenir Next Regular"/>
                <a:cs typeface="Avenir Next Regular"/>
              </a:rPr>
              <a:t> Runtime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41331" y="2477558"/>
            <a:ext cx="31072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DataSet</a:t>
            </a:r>
            <a:r>
              <a:rPr lang="en-US" dirty="0" smtClean="0">
                <a:latin typeface="Avenir Next Regular"/>
                <a:cs typeface="Avenir Next Regular"/>
              </a:rPr>
              <a:t> API (</a:t>
            </a:r>
            <a:r>
              <a:rPr lang="en-US" dirty="0" err="1" smtClean="0">
                <a:latin typeface="Avenir Next Regular"/>
                <a:cs typeface="Avenir Next Regular"/>
              </a:rPr>
              <a:t>Scala</a:t>
            </a:r>
            <a:r>
              <a:rPr lang="en-US" dirty="0" smtClean="0">
                <a:latin typeface="Avenir Next Regular"/>
                <a:cs typeface="Avenir Next Regular"/>
              </a:rPr>
              <a:t>)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81941" y="154001"/>
            <a:ext cx="111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err="1" smtClean="0">
                <a:latin typeface="Avenir Next Regular"/>
                <a:cs typeface="Avenir Next Regular"/>
              </a:rPr>
              <a:t>Flink</a:t>
            </a:r>
            <a:r>
              <a:rPr lang="en-US" i="1" dirty="0" smtClean="0">
                <a:latin typeface="Avenir Next Regular"/>
                <a:cs typeface="Avenir Next Regular"/>
              </a:rPr>
              <a:t> 0.6</a:t>
            </a:r>
            <a:endParaRPr lang="en-US" i="1" dirty="0">
              <a:latin typeface="Avenir Next Regular"/>
              <a:cs typeface="Avenir Next Regula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37731" y="4168774"/>
            <a:ext cx="2125136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Local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30598" y="4168774"/>
            <a:ext cx="2125136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Remote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23462" y="4168774"/>
            <a:ext cx="2125136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Yarn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05118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30448" y="3019424"/>
            <a:ext cx="2584449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Flink</a:t>
            </a:r>
            <a:r>
              <a:rPr lang="en-US" dirty="0" smtClean="0">
                <a:latin typeface="Avenir Next Regular"/>
                <a:cs typeface="Avenir Next Regular"/>
              </a:rPr>
              <a:t> Optimizer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19867" y="2477558"/>
            <a:ext cx="2595031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DataSet</a:t>
            </a:r>
            <a:r>
              <a:rPr lang="en-US" dirty="0" smtClean="0">
                <a:latin typeface="Avenir Next Regular"/>
                <a:cs typeface="Avenir Next Regular"/>
              </a:rPr>
              <a:t> (Java/</a:t>
            </a:r>
            <a:r>
              <a:rPr lang="en-US" dirty="0" err="1" smtClean="0">
                <a:latin typeface="Avenir Next Regular"/>
                <a:cs typeface="Avenir Next Regular"/>
              </a:rPr>
              <a:t>Scala</a:t>
            </a:r>
            <a:r>
              <a:rPr lang="en-US" dirty="0" smtClean="0">
                <a:latin typeface="Avenir Next Regular"/>
                <a:cs typeface="Avenir Next Regular"/>
              </a:rPr>
              <a:t>)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7731" y="3578224"/>
            <a:ext cx="65108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Flink</a:t>
            </a:r>
            <a:r>
              <a:rPr lang="en-US" dirty="0" smtClean="0">
                <a:latin typeface="Avenir Next Regular"/>
                <a:cs typeface="Avenir Next Regular"/>
              </a:rPr>
              <a:t> Runtime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81941" y="154001"/>
            <a:ext cx="111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err="1" smtClean="0">
                <a:latin typeface="Avenir Next Regular"/>
                <a:cs typeface="Avenir Next Regular"/>
              </a:rPr>
              <a:t>Flink</a:t>
            </a:r>
            <a:r>
              <a:rPr lang="en-US" i="1" dirty="0" smtClean="0">
                <a:latin typeface="Avenir Next Regular"/>
                <a:cs typeface="Avenir Next Regular"/>
              </a:rPr>
              <a:t> 0.7</a:t>
            </a:r>
            <a:endParaRPr lang="en-US" i="1" dirty="0">
              <a:latin typeface="Avenir Next Regular"/>
              <a:cs typeface="Avenir Next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71533" y="2477558"/>
            <a:ext cx="2777063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DataStream (Java)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71533" y="3019424"/>
            <a:ext cx="2777063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Stream Builder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1291164" y="2524125"/>
            <a:ext cx="939801" cy="846667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Avenir Next Regular"/>
                <a:cs typeface="Avenir Next Regular"/>
              </a:rPr>
              <a:t>Hadoop</a:t>
            </a:r>
            <a:r>
              <a:rPr lang="en-US" sz="1600" dirty="0" smtClean="0">
                <a:latin typeface="Avenir Next Regular"/>
                <a:cs typeface="Avenir Next Regular"/>
              </a:rPr>
              <a:t> M/R</a:t>
            </a:r>
            <a:endParaRPr lang="en-US" sz="1600" dirty="0">
              <a:latin typeface="Avenir Next Regular"/>
              <a:cs typeface="Avenir Next Regular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37731" y="4168774"/>
            <a:ext cx="1507069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Local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97200" y="4168774"/>
            <a:ext cx="1507069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Remote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56667" y="4168774"/>
            <a:ext cx="1507069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Yarn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41527" y="4168774"/>
            <a:ext cx="1507069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Embedded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96079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7731" y="3578224"/>
            <a:ext cx="6510867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Flink</a:t>
            </a:r>
            <a:r>
              <a:rPr lang="en-US" dirty="0" smtClean="0">
                <a:latin typeface="Avenir Next Regular"/>
                <a:cs typeface="Avenir Next Regular"/>
              </a:rPr>
              <a:t> Runtime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81941" y="154001"/>
            <a:ext cx="111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err="1" smtClean="0">
                <a:latin typeface="Avenir Next Regular"/>
                <a:cs typeface="Avenir Next Regular"/>
              </a:rPr>
              <a:t>Flink</a:t>
            </a:r>
            <a:r>
              <a:rPr lang="en-US" i="1" dirty="0" smtClean="0">
                <a:latin typeface="Avenir Next Regular"/>
                <a:cs typeface="Avenir Next Regular"/>
              </a:rPr>
              <a:t> 0.8</a:t>
            </a:r>
            <a:endParaRPr lang="en-US" i="1" dirty="0">
              <a:latin typeface="Avenir Next Regular"/>
              <a:cs typeface="Avenir Next Regula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30448" y="3019424"/>
            <a:ext cx="2584449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Flink</a:t>
            </a:r>
            <a:r>
              <a:rPr lang="en-US" dirty="0" smtClean="0">
                <a:latin typeface="Avenir Next Regular"/>
                <a:cs typeface="Avenir Next Regular"/>
              </a:rPr>
              <a:t> Optimizer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19867" y="2477558"/>
            <a:ext cx="2595031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Next Regular"/>
                <a:cs typeface="Avenir Next Regular"/>
              </a:rPr>
              <a:t>DataSet</a:t>
            </a:r>
            <a:r>
              <a:rPr lang="en-US" dirty="0" smtClean="0">
                <a:latin typeface="Avenir Next Regular"/>
                <a:cs typeface="Avenir Next Regular"/>
              </a:rPr>
              <a:t> (Java/</a:t>
            </a:r>
            <a:r>
              <a:rPr lang="en-US" dirty="0" err="1" smtClean="0">
                <a:latin typeface="Avenir Next Regular"/>
                <a:cs typeface="Avenir Next Regular"/>
              </a:rPr>
              <a:t>Scala</a:t>
            </a:r>
            <a:r>
              <a:rPr lang="en-US" dirty="0" smtClean="0">
                <a:latin typeface="Avenir Next Regular"/>
                <a:cs typeface="Avenir Next Regular"/>
              </a:rPr>
              <a:t>)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71533" y="2477558"/>
            <a:ext cx="2777063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DataStream (Java/</a:t>
            </a:r>
            <a:r>
              <a:rPr lang="en-US" dirty="0" err="1" smtClean="0">
                <a:latin typeface="Avenir Next Regular"/>
                <a:cs typeface="Avenir Next Regular"/>
              </a:rPr>
              <a:t>Scala</a:t>
            </a:r>
            <a:r>
              <a:rPr lang="en-US" dirty="0" smtClean="0">
                <a:latin typeface="Avenir Next Regular"/>
                <a:cs typeface="Avenir Next Regular"/>
              </a:rPr>
              <a:t>)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071533" y="3019424"/>
            <a:ext cx="2777063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Stream Builder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21" name="Rectangle 20"/>
          <p:cNvSpPr/>
          <p:nvPr/>
        </p:nvSpPr>
        <p:spPr>
          <a:xfrm rot="16200000">
            <a:off x="1291164" y="2524125"/>
            <a:ext cx="939801" cy="846667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Avenir Next Regular"/>
                <a:cs typeface="Avenir Next Regular"/>
              </a:rPr>
              <a:t>Hadoop</a:t>
            </a:r>
            <a:r>
              <a:rPr lang="en-US" sz="1600" dirty="0" smtClean="0">
                <a:latin typeface="Avenir Next Regular"/>
                <a:cs typeface="Avenir Next Regular"/>
              </a:rPr>
              <a:t> M/R</a:t>
            </a:r>
            <a:endParaRPr lang="en-US" sz="1600" dirty="0">
              <a:latin typeface="Avenir Next Regular"/>
              <a:cs typeface="Avenir Next Regular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337731" y="4168774"/>
            <a:ext cx="1507069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Local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997200" y="4168774"/>
            <a:ext cx="1507069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Remote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656667" y="4168774"/>
            <a:ext cx="1507069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Yarn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341527" y="4168774"/>
            <a:ext cx="1507069" cy="406400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Embedded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30529886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1143</Words>
  <Application>Microsoft Office PowerPoint</Application>
  <PresentationFormat>Bildschirmpräsentation (4:3)</PresentationFormat>
  <Paragraphs>301</Paragraphs>
  <Slides>34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34</vt:i4>
      </vt:variant>
    </vt:vector>
  </HeadingPairs>
  <TitlesOfParts>
    <vt:vector size="42" baseType="lpstr">
      <vt:lpstr>Arial</vt:lpstr>
      <vt:lpstr>Avenir Book</vt:lpstr>
      <vt:lpstr>Avenir Next Demi Bold</vt:lpstr>
      <vt:lpstr>Avenir Next Regular</vt:lpstr>
      <vt:lpstr>Calibri</vt:lpstr>
      <vt:lpstr>Wingdings</vt:lpstr>
      <vt:lpstr>3_Office Theme</vt:lpstr>
      <vt:lpstr>4_Office Theme</vt:lpstr>
      <vt:lpstr>Apache Flink  retrospective, roadmap, and vision</vt:lpstr>
      <vt:lpstr>A trip down memory lane</vt:lpstr>
      <vt:lpstr>April 16, 2014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Summary</vt:lpstr>
      <vt:lpstr>Community Activity</vt:lpstr>
      <vt:lpstr>Vision for Flink</vt:lpstr>
      <vt:lpstr>What are we building?</vt:lpstr>
      <vt:lpstr>What are we building?</vt:lpstr>
      <vt:lpstr>PowerPoint-Präsentation</vt:lpstr>
      <vt:lpstr>Life of data streams</vt:lpstr>
      <vt:lpstr>Lambda architecture</vt:lpstr>
      <vt:lpstr>Kappa architecture</vt:lpstr>
      <vt:lpstr>Data streaming with Flink</vt:lpstr>
      <vt:lpstr>Additions to Kappa</vt:lpstr>
      <vt:lpstr>Building blocks for streaming</vt:lpstr>
      <vt:lpstr>Building blocks for streaming</vt:lpstr>
      <vt:lpstr>Pipelining</vt:lpstr>
      <vt:lpstr>Pipelining</vt:lpstr>
      <vt:lpstr>Replay</vt:lpstr>
      <vt:lpstr>Operator state</vt:lpstr>
      <vt:lpstr>State backup</vt:lpstr>
      <vt:lpstr>Flink Streaming APIs</vt:lpstr>
      <vt:lpstr>Integrating batch with streaming</vt:lpstr>
      <vt:lpstr>Batch + Streaming</vt:lpstr>
      <vt:lpstr>Two ways to think about computation</vt:lpstr>
      <vt:lpstr>Hybrid runtime architecture</vt:lpstr>
      <vt:lpstr>flink.apache.org @ApacheFlink</vt:lpstr>
    </vt:vector>
  </TitlesOfParts>
  <Manager/>
  <Company>Data Artisans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Kostas Tzoumas</dc:creator>
  <cp:keywords/>
  <dc:description/>
  <cp:lastModifiedBy>Stephan</cp:lastModifiedBy>
  <cp:revision>2997</cp:revision>
  <dcterms:created xsi:type="dcterms:W3CDTF">2014-10-18T15:55:10Z</dcterms:created>
  <dcterms:modified xsi:type="dcterms:W3CDTF">2015-04-01T15:30:29Z</dcterms:modified>
  <cp:category/>
</cp:coreProperties>
</file>